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336"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17/09/2023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17/09/2023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4818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83364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799731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985368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17/09/2023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17/09/2023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17/09/2023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17/09/2023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17/09/2023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17/09/2023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17/09/2023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17/09/2023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17/09/2023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17/09/2023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hettps0421/Applied_Data_Science_Capstone_Final_Assignment/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hettps0421/Applied_Data_Science_Capstone_Final_Assignmen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Thettps0421/Applied_Data_Science_Capstone_Final_Assignment/blob/main/EDA%20with%20Data%20Visualiz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hettps0421/Applied_Data_Science_Capstone_Final_Assignment/blob/main/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ettps0421/Applied_Data_Science_Capstone_Final_Assignment/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hettps0421/Applied_Data_Science_Capstone_Final_Assignmen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hettps0421/Applied_Data_Science_Capstone_Final_Assignment/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hettps0421/Applied_Data_Science_Capstone_Final_Assignment/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&lt;Trinh  Thanh  The&gt;</a:t>
            </a:r>
          </a:p>
          <a:p>
            <a:r>
              <a:rPr lang="en-US" dirty="0">
                <a:solidFill>
                  <a:schemeClr val="bg2"/>
                </a:solidFill>
                <a:latin typeface="Abadi" panose="020B0604020104020204" pitchFamily="34" charset="0"/>
                <a:ea typeface="SF Pro" pitchFamily="2" charset="0"/>
                <a:cs typeface="SF Pro" pitchFamily="2" charset="0"/>
              </a:rPr>
              <a:t>&lt;2023-09-17&gt;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9"/>
            <a:ext cx="3932238" cy="239694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from SpaceX launches can also be obtained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Data are downloaded from Wikipedia according to the flowchart and then persisted.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F071E906-C760-9626-42DD-C010A3484517}"/>
              </a:ext>
            </a:extLst>
          </p:cNvPr>
          <p:cNvSpPr/>
          <p:nvPr/>
        </p:nvSpPr>
        <p:spPr>
          <a:xfrm>
            <a:off x="8240231" y="1762605"/>
            <a:ext cx="2743198" cy="935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the Falcon9</a:t>
            </a:r>
          </a:p>
          <a:p>
            <a:pPr algn="ctr"/>
            <a:r>
              <a:rPr lang="en-US" dirty="0"/>
              <a:t>Launch Wiki page</a:t>
            </a:r>
          </a:p>
        </p:txBody>
      </p:sp>
      <p:sp>
        <p:nvSpPr>
          <p:cNvPr id="7" name="Rectangle 6">
            <a:extLst>
              <a:ext uri="{FF2B5EF4-FFF2-40B4-BE49-F238E27FC236}">
                <a16:creationId xmlns:a16="http://schemas.microsoft.com/office/drawing/2014/main" id="{E304D880-E577-185A-27CA-981B7D50DAD8}"/>
              </a:ext>
            </a:extLst>
          </p:cNvPr>
          <p:cNvSpPr/>
          <p:nvPr/>
        </p:nvSpPr>
        <p:spPr>
          <a:xfrm>
            <a:off x="8240230" y="3485358"/>
            <a:ext cx="2743199" cy="935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all column/variable</a:t>
            </a:r>
          </a:p>
          <a:p>
            <a:pPr algn="ctr"/>
            <a:r>
              <a:rPr lang="en-US" dirty="0"/>
              <a:t>names from the HTML</a:t>
            </a:r>
          </a:p>
          <a:p>
            <a:pPr algn="ctr"/>
            <a:r>
              <a:rPr lang="en-US" dirty="0"/>
              <a:t>table header</a:t>
            </a:r>
          </a:p>
        </p:txBody>
      </p:sp>
      <p:sp>
        <p:nvSpPr>
          <p:cNvPr id="8" name="Rectangle 7">
            <a:extLst>
              <a:ext uri="{FF2B5EF4-FFF2-40B4-BE49-F238E27FC236}">
                <a16:creationId xmlns:a16="http://schemas.microsoft.com/office/drawing/2014/main" id="{0E675A7F-738A-E878-4CC0-C763F5D9B767}"/>
              </a:ext>
            </a:extLst>
          </p:cNvPr>
          <p:cNvSpPr/>
          <p:nvPr/>
        </p:nvSpPr>
        <p:spPr>
          <a:xfrm>
            <a:off x="8240231" y="5095929"/>
            <a:ext cx="2743198" cy="935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Deal with Missing</a:t>
            </a:r>
          </a:p>
          <a:p>
            <a:pPr algn="ctr"/>
            <a:r>
              <a:rPr lang="en-US" dirty="0"/>
              <a:t>Values</a:t>
            </a:r>
          </a:p>
        </p:txBody>
      </p:sp>
      <p:sp>
        <p:nvSpPr>
          <p:cNvPr id="9" name="Arrow: Down 8">
            <a:extLst>
              <a:ext uri="{FF2B5EF4-FFF2-40B4-BE49-F238E27FC236}">
                <a16:creationId xmlns:a16="http://schemas.microsoft.com/office/drawing/2014/main" id="{532E3A72-8B71-A3E2-59AC-13A9F64BD5A8}"/>
              </a:ext>
            </a:extLst>
          </p:cNvPr>
          <p:cNvSpPr/>
          <p:nvPr/>
        </p:nvSpPr>
        <p:spPr>
          <a:xfrm>
            <a:off x="9369513" y="2844649"/>
            <a:ext cx="484632" cy="513853"/>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6594860E-8F8A-9E16-BC56-920C3640687A}"/>
              </a:ext>
            </a:extLst>
          </p:cNvPr>
          <p:cNvSpPr/>
          <p:nvPr/>
        </p:nvSpPr>
        <p:spPr>
          <a:xfrm>
            <a:off x="9369513" y="4483856"/>
            <a:ext cx="484632" cy="513853"/>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7B34225-B61E-38B8-D11F-097281587158}"/>
              </a:ext>
            </a:extLst>
          </p:cNvPr>
          <p:cNvSpPr txBox="1"/>
          <p:nvPr/>
        </p:nvSpPr>
        <p:spPr>
          <a:xfrm>
            <a:off x="734028" y="5390707"/>
            <a:ext cx="6687498" cy="1200329"/>
          </a:xfrm>
          <a:prstGeom prst="rect">
            <a:avLst/>
          </a:prstGeom>
          <a:noFill/>
        </p:spPr>
        <p:txBody>
          <a:bodyPr wrap="square" rtlCol="0">
            <a:spAutoFit/>
          </a:bodyPr>
          <a:lstStyle/>
          <a:p>
            <a:pPr marL="285750" indent="-285750">
              <a:buFont typeface="Wingdings" panose="05000000000000000000" pitchFamily="2" charset="2"/>
              <a:buChar char="ü"/>
            </a:pPr>
            <a:r>
              <a:rPr lang="en-US" dirty="0"/>
              <a:t>Source code: </a:t>
            </a:r>
            <a:r>
              <a:rPr lang="en-US" dirty="0">
                <a:hlinkClick r:id="rId3"/>
              </a:rPr>
              <a:t>https://github.com/Thettps0421/Applied_Data_Science_Capstone_Final_Assignment/blob/main/Data%20Collection%20with%20Web%20Scraping.ipynb</a:t>
            </a:r>
            <a:endParaRPr lang="en-US"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841282" cy="191703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 Initially some Exploratory Data Analysis (EDA) was performed on the dataset.</a:t>
            </a:r>
          </a:p>
          <a:p>
            <a:pPr marL="0" indent="0">
              <a:buNone/>
            </a:pPr>
            <a:r>
              <a:rPr lang="en-US" sz="2200" dirty="0">
                <a:solidFill>
                  <a:schemeClr val="accent3">
                    <a:lumMod val="25000"/>
                  </a:schemeClr>
                </a:solidFill>
                <a:latin typeface="Abadi" panose="020B0604020104020204" pitchFamily="34" charset="0"/>
              </a:rPr>
              <a:t>• Then the summaries launches per site, occurrences of each orbit and occurrences of mission outcome per orbit type were calculated.</a:t>
            </a:r>
          </a:p>
          <a:p>
            <a:pPr marL="0" indent="0">
              <a:buNone/>
            </a:pPr>
            <a:r>
              <a:rPr lang="en-US" sz="2200" dirty="0">
                <a:solidFill>
                  <a:schemeClr val="accent3">
                    <a:lumMod val="25000"/>
                  </a:schemeClr>
                </a:solidFill>
                <a:latin typeface="Abadi" panose="020B0604020104020204" pitchFamily="34" charset="0"/>
              </a:rPr>
              <a:t>• Finally, the landing outcome label was created from Outcome column.</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E02DD5C1-4747-8D65-E455-B9C41F191F9B}"/>
              </a:ext>
            </a:extLst>
          </p:cNvPr>
          <p:cNvSpPr/>
          <p:nvPr/>
        </p:nvSpPr>
        <p:spPr>
          <a:xfrm>
            <a:off x="1360968" y="3742661"/>
            <a:ext cx="210524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EDA</a:t>
            </a:r>
          </a:p>
        </p:txBody>
      </p:sp>
      <p:sp>
        <p:nvSpPr>
          <p:cNvPr id="3" name="Rectangle 2">
            <a:extLst>
              <a:ext uri="{FF2B5EF4-FFF2-40B4-BE49-F238E27FC236}">
                <a16:creationId xmlns:a16="http://schemas.microsoft.com/office/drawing/2014/main" id="{6C8542E0-6FEB-12F9-CD73-D49BC7038266}"/>
              </a:ext>
            </a:extLst>
          </p:cNvPr>
          <p:cNvSpPr/>
          <p:nvPr/>
        </p:nvSpPr>
        <p:spPr>
          <a:xfrm>
            <a:off x="8098084" y="3742661"/>
            <a:ext cx="210524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Creation of</a:t>
            </a:r>
          </a:p>
          <a:p>
            <a:pPr algn="ctr"/>
            <a:r>
              <a:rPr lang="en-US" dirty="0"/>
              <a:t>Landing</a:t>
            </a:r>
          </a:p>
          <a:p>
            <a:pPr algn="ctr"/>
            <a:r>
              <a:rPr lang="en-US" dirty="0"/>
              <a:t>Outcome Label</a:t>
            </a:r>
          </a:p>
        </p:txBody>
      </p:sp>
      <p:sp>
        <p:nvSpPr>
          <p:cNvPr id="6" name="Rectangle 5">
            <a:extLst>
              <a:ext uri="{FF2B5EF4-FFF2-40B4-BE49-F238E27FC236}">
                <a16:creationId xmlns:a16="http://schemas.microsoft.com/office/drawing/2014/main" id="{8F758B97-C903-D4CA-CAA9-0DDBF06E5445}"/>
              </a:ext>
            </a:extLst>
          </p:cNvPr>
          <p:cNvSpPr/>
          <p:nvPr/>
        </p:nvSpPr>
        <p:spPr>
          <a:xfrm>
            <a:off x="4837814" y="3742661"/>
            <a:ext cx="210524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Summarizations</a:t>
            </a:r>
          </a:p>
        </p:txBody>
      </p:sp>
      <p:sp>
        <p:nvSpPr>
          <p:cNvPr id="7" name="Arrow: Right 6">
            <a:extLst>
              <a:ext uri="{FF2B5EF4-FFF2-40B4-BE49-F238E27FC236}">
                <a16:creationId xmlns:a16="http://schemas.microsoft.com/office/drawing/2014/main" id="{3A83D320-448C-F160-F444-BF1A4D38860D}"/>
              </a:ext>
            </a:extLst>
          </p:cNvPr>
          <p:cNvSpPr/>
          <p:nvPr/>
        </p:nvSpPr>
        <p:spPr>
          <a:xfrm>
            <a:off x="3859619" y="4024931"/>
            <a:ext cx="584790"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bg1">
                  <a:lumMod val="75000"/>
                </a:schemeClr>
              </a:solidFill>
            </a:endParaRPr>
          </a:p>
        </p:txBody>
      </p:sp>
      <p:sp>
        <p:nvSpPr>
          <p:cNvPr id="9" name="Arrow: Right 8">
            <a:extLst>
              <a:ext uri="{FF2B5EF4-FFF2-40B4-BE49-F238E27FC236}">
                <a16:creationId xmlns:a16="http://schemas.microsoft.com/office/drawing/2014/main" id="{9F3CCBB5-7B07-4D8B-BAE2-1D6077225ED9}"/>
              </a:ext>
            </a:extLst>
          </p:cNvPr>
          <p:cNvSpPr/>
          <p:nvPr/>
        </p:nvSpPr>
        <p:spPr>
          <a:xfrm>
            <a:off x="7228177" y="4024931"/>
            <a:ext cx="584790"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bg1">
                  <a:lumMod val="75000"/>
                </a:schemeClr>
              </a:solidFill>
            </a:endParaRPr>
          </a:p>
        </p:txBody>
      </p:sp>
      <p:sp>
        <p:nvSpPr>
          <p:cNvPr id="10" name="TextBox 9">
            <a:extLst>
              <a:ext uri="{FF2B5EF4-FFF2-40B4-BE49-F238E27FC236}">
                <a16:creationId xmlns:a16="http://schemas.microsoft.com/office/drawing/2014/main" id="{1DE6B706-C158-C265-1D3D-4B3559398CB4}"/>
              </a:ext>
            </a:extLst>
          </p:cNvPr>
          <p:cNvSpPr txBox="1"/>
          <p:nvPr/>
        </p:nvSpPr>
        <p:spPr>
          <a:xfrm>
            <a:off x="770011" y="4968141"/>
            <a:ext cx="9633098"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Source code: </a:t>
            </a:r>
            <a:r>
              <a:rPr lang="en-US" dirty="0">
                <a:hlinkClick r:id="rId3"/>
              </a:rPr>
              <a:t>https://github.com/Thettps0421/Applied_Data_Science_Capstone_Final_Assignment/blob/main/Data%20Wrangling.ipynb</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data, scatterplots and </a:t>
            </a:r>
            <a:r>
              <a:rPr lang="en-US" sz="2200" dirty="0" err="1">
                <a:solidFill>
                  <a:schemeClr val="accent3">
                    <a:lumMod val="25000"/>
                  </a:schemeClr>
                </a:solidFill>
                <a:latin typeface="Abadi"/>
              </a:rPr>
              <a:t>barplots</a:t>
            </a:r>
            <a:r>
              <a:rPr lang="en-US" sz="2200" dirty="0">
                <a:solidFill>
                  <a:schemeClr val="accent3">
                    <a:lumMod val="25000"/>
                  </a:schemeClr>
                </a:solidFill>
                <a:latin typeface="Abadi"/>
              </a:rPr>
              <a:t> were used to visualize the relationship between pair of features:</a:t>
            </a:r>
          </a:p>
          <a:p>
            <a:pPr marL="0" indent="0">
              <a:lnSpc>
                <a:spcPct val="100000"/>
              </a:lnSpc>
              <a:spcBef>
                <a:spcPts val="1400"/>
              </a:spcBef>
              <a:buNone/>
            </a:pPr>
            <a:r>
              <a:rPr lang="en-US" sz="2200" dirty="0">
                <a:solidFill>
                  <a:schemeClr val="accent3">
                    <a:lumMod val="25000"/>
                  </a:schemeClr>
                </a:solidFill>
                <a:latin typeface="Abadi"/>
              </a:rPr>
              <a:t>	• Payload Mass X Flight Number, Launch Site X Flight Number, Launch 	Site X Payload Mass, Orbit and Flight Number, Payload and Orbit.</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064A197-C319-A20B-49A1-A724549A0B30}"/>
              </a:ext>
            </a:extLst>
          </p:cNvPr>
          <p:cNvPicPr>
            <a:picLocks noChangeAspect="1"/>
          </p:cNvPicPr>
          <p:nvPr/>
        </p:nvPicPr>
        <p:blipFill>
          <a:blip r:embed="rId3"/>
          <a:stretch>
            <a:fillRect/>
          </a:stretch>
        </p:blipFill>
        <p:spPr>
          <a:xfrm>
            <a:off x="0" y="3429000"/>
            <a:ext cx="12192000" cy="2074881"/>
          </a:xfrm>
          <a:prstGeom prst="rect">
            <a:avLst/>
          </a:prstGeom>
        </p:spPr>
      </p:pic>
      <p:sp>
        <p:nvSpPr>
          <p:cNvPr id="7" name="TextBox 6">
            <a:extLst>
              <a:ext uri="{FF2B5EF4-FFF2-40B4-BE49-F238E27FC236}">
                <a16:creationId xmlns:a16="http://schemas.microsoft.com/office/drawing/2014/main" id="{308E1C8B-6172-965F-6CAB-D0BC88605257}"/>
              </a:ext>
            </a:extLst>
          </p:cNvPr>
          <p:cNvSpPr txBox="1"/>
          <p:nvPr/>
        </p:nvSpPr>
        <p:spPr>
          <a:xfrm>
            <a:off x="734028" y="5563908"/>
            <a:ext cx="9633098"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Source code: </a:t>
            </a:r>
            <a:r>
              <a:rPr lang="en-US" dirty="0">
                <a:hlinkClick r:id="rId4"/>
              </a:rPr>
              <a:t>https://github.com/Thettps0421/Applied_Data_Science_Capstone_Final_Assignment/blob/main/EDA%20with%20Data%20Visualization.ipynb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9745589" cy="4290803"/>
          </a:xfrm>
          <a:prstGeom prst="rect">
            <a:avLst/>
          </a:prstGeom>
        </p:spPr>
        <p:txBody>
          <a:bodyPr lIns="91440" tIns="45720" rIns="91440" bIns="45720" anchor="t"/>
          <a:lstStyle/>
          <a:p>
            <a:pPr marL="0" indent="0">
              <a:buNone/>
            </a:pPr>
            <a:r>
              <a:rPr lang="en-US" sz="2200" dirty="0"/>
              <a:t>• The following SQL queries were performed:</a:t>
            </a:r>
          </a:p>
          <a:p>
            <a:pPr marL="457200" lvl="1" indent="0">
              <a:buNone/>
            </a:pPr>
            <a:r>
              <a:rPr lang="en-US" sz="1800" dirty="0"/>
              <a:t>• Names of the unique launch sites in the space mission.</a:t>
            </a:r>
          </a:p>
          <a:p>
            <a:pPr marL="457200" lvl="1" indent="0">
              <a:buNone/>
            </a:pPr>
            <a:r>
              <a:rPr lang="en-US" sz="1800" dirty="0"/>
              <a:t>• Top 5 launch sites whose name begin with the string 'CCA’.</a:t>
            </a:r>
          </a:p>
          <a:p>
            <a:pPr marL="457200" lvl="1" indent="0">
              <a:buNone/>
            </a:pPr>
            <a:r>
              <a:rPr lang="en-US" sz="1800" dirty="0"/>
              <a:t>• Total payload mass carried by boosters launched by NASA (CRS).</a:t>
            </a:r>
          </a:p>
          <a:p>
            <a:pPr marL="457200" lvl="1" indent="0">
              <a:buNone/>
            </a:pPr>
            <a:r>
              <a:rPr lang="en-US" sz="1800" dirty="0"/>
              <a:t>• Average payload mass carried by booster version F9 v1.1.</a:t>
            </a:r>
          </a:p>
          <a:p>
            <a:pPr marL="457200" lvl="1" indent="0">
              <a:buNone/>
            </a:pPr>
            <a:r>
              <a:rPr lang="en-US" sz="1800" dirty="0"/>
              <a:t>• Date when the first successful landing outcome in ground pad was achieved.</a:t>
            </a:r>
          </a:p>
          <a:p>
            <a:pPr marL="457200" lvl="1" indent="0">
              <a:buNone/>
            </a:pPr>
            <a:r>
              <a:rPr lang="en-US" sz="1800" dirty="0"/>
              <a:t>• Names of the boosters which have success in drone ship and have payload mass between</a:t>
            </a:r>
          </a:p>
          <a:p>
            <a:pPr marL="457200" lvl="1" indent="0">
              <a:buNone/>
            </a:pPr>
            <a:r>
              <a:rPr lang="en-US" sz="1800" dirty="0"/>
              <a:t>4000 and 6000 kg.</a:t>
            </a:r>
          </a:p>
          <a:p>
            <a:pPr marL="457200" lvl="1" indent="0">
              <a:buNone/>
            </a:pPr>
            <a:r>
              <a:rPr lang="en-US" sz="1800" dirty="0"/>
              <a:t>• Total number of successful and failure mission outcomes.</a:t>
            </a:r>
          </a:p>
          <a:p>
            <a:pPr marL="457200" lvl="1" indent="0">
              <a:buNone/>
            </a:pPr>
            <a:r>
              <a:rPr lang="en-US" sz="1800" dirty="0"/>
              <a:t>• Names of the booster versions which have carried the maximum payload mass.</a:t>
            </a:r>
          </a:p>
          <a:p>
            <a:pPr marL="457200" lvl="1" indent="0">
              <a:buNone/>
            </a:pPr>
            <a:r>
              <a:rPr lang="en-US" sz="1800" dirty="0"/>
              <a:t>• Failed landing outcomes in drone ship, their booster versions, and launch site names for in year 2015.</a:t>
            </a:r>
          </a:p>
          <a:p>
            <a:pPr marL="457200" lvl="1" indent="0">
              <a:buNone/>
            </a:pPr>
            <a:r>
              <a:rPr lang="en-US" sz="1800" dirty="0"/>
              <a:t>• Rank of the count of landing outcomes (such as Failure (drone ship) or Success (ground pad)) between the date 2010-06-04 and 2017-03-20.</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2F39190A-7F95-E478-D3C8-793AD843DFBD}"/>
              </a:ext>
            </a:extLst>
          </p:cNvPr>
          <p:cNvSpPr txBox="1"/>
          <p:nvPr/>
        </p:nvSpPr>
        <p:spPr>
          <a:xfrm>
            <a:off x="734028" y="5671769"/>
            <a:ext cx="9633098"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Source code: </a:t>
            </a:r>
            <a:r>
              <a:rPr lang="en-US" dirty="0">
                <a:hlinkClick r:id="rId3"/>
              </a:rPr>
              <a:t>https://github.com/Thettps0421/Applied_Data_Science_Capstone_Final_Assignment/blob/main/EDA.ipynb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25799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lines and marker clusters were used with Folium Maps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Markers indicate points like launch sites;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Circles indicate highlighted areas around specific coordinates, like NASA Johnson Space Center;</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Marker clusters indicates groups of events in each coordinate, like launches in a launch site.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Lines are used to indicate distances between two coordinates.</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4351F68C-BF9D-C1F5-FE71-C383C8677A85}"/>
              </a:ext>
            </a:extLst>
          </p:cNvPr>
          <p:cNvSpPr txBox="1"/>
          <p:nvPr/>
        </p:nvSpPr>
        <p:spPr>
          <a:xfrm>
            <a:off x="770011" y="4721157"/>
            <a:ext cx="9633098"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Source code: </a:t>
            </a:r>
            <a:r>
              <a:rPr lang="en-US" dirty="0">
                <a:hlinkClick r:id="rId3"/>
              </a:rPr>
              <a:t>https://github.com/Thettps0421/Applied_Data_Science_Capstone_Final_Assignment/blob/main/Interactive%20Visual%20Analytics%20with%20Folium%20lab.ipynb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74637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graphs and plots were used to visualize data</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Percentage of launches by site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Payload range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This combination allowed to quickly analyze the relation between payloads and launch sites, helping to identify where is best place to launch according to payloads.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BE38EA6D-DE60-850F-3B2D-03CEFD58AED4}"/>
              </a:ext>
            </a:extLst>
          </p:cNvPr>
          <p:cNvSpPr txBox="1"/>
          <p:nvPr/>
        </p:nvSpPr>
        <p:spPr>
          <a:xfrm>
            <a:off x="770011" y="4721157"/>
            <a:ext cx="9633098"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Source code: </a:t>
            </a:r>
            <a:r>
              <a:rPr lang="en-US" dirty="0">
                <a:hlinkClick r:id="rId3"/>
              </a:rPr>
              <a:t>https://github.com/Thettps0421/Applied_Data_Science_Capstone_Final_Assignment/blob/main/spacex_dash_app.py</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0694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compared: logistic regression, support vector machine, decision tree and k nearest neighbors.</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F3018877-0ED7-FA22-7E22-950015ABBBEB}"/>
              </a:ext>
            </a:extLst>
          </p:cNvPr>
          <p:cNvSpPr/>
          <p:nvPr/>
        </p:nvSpPr>
        <p:spPr>
          <a:xfrm>
            <a:off x="1360968" y="3470493"/>
            <a:ext cx="2105246" cy="1186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preparation</a:t>
            </a:r>
          </a:p>
          <a:p>
            <a:pPr algn="ctr"/>
            <a:r>
              <a:rPr lang="en-US" dirty="0"/>
              <a:t>and</a:t>
            </a:r>
          </a:p>
          <a:p>
            <a:pPr algn="ctr"/>
            <a:r>
              <a:rPr lang="en-US" dirty="0"/>
              <a:t>standardization</a:t>
            </a:r>
          </a:p>
        </p:txBody>
      </p:sp>
      <p:sp>
        <p:nvSpPr>
          <p:cNvPr id="6" name="Rectangle 5">
            <a:extLst>
              <a:ext uri="{FF2B5EF4-FFF2-40B4-BE49-F238E27FC236}">
                <a16:creationId xmlns:a16="http://schemas.microsoft.com/office/drawing/2014/main" id="{DD03968C-7A6E-3D15-C747-79B5539CD520}"/>
              </a:ext>
            </a:extLst>
          </p:cNvPr>
          <p:cNvSpPr/>
          <p:nvPr/>
        </p:nvSpPr>
        <p:spPr>
          <a:xfrm>
            <a:off x="8098084" y="3429000"/>
            <a:ext cx="2105246" cy="1228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Comparison of</a:t>
            </a:r>
          </a:p>
          <a:p>
            <a:pPr algn="ctr"/>
            <a:r>
              <a:rPr lang="en-US" dirty="0"/>
              <a:t>results</a:t>
            </a:r>
          </a:p>
        </p:txBody>
      </p:sp>
      <p:sp>
        <p:nvSpPr>
          <p:cNvPr id="7" name="Rectangle 6">
            <a:extLst>
              <a:ext uri="{FF2B5EF4-FFF2-40B4-BE49-F238E27FC236}">
                <a16:creationId xmlns:a16="http://schemas.microsoft.com/office/drawing/2014/main" id="{03099688-98D4-4485-C026-D1A9F0227F52}"/>
              </a:ext>
            </a:extLst>
          </p:cNvPr>
          <p:cNvSpPr/>
          <p:nvPr/>
        </p:nvSpPr>
        <p:spPr>
          <a:xfrm>
            <a:off x="4837814" y="3429000"/>
            <a:ext cx="2105246" cy="1228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 of each model</a:t>
            </a:r>
          </a:p>
          <a:p>
            <a:pPr algn="ctr"/>
            <a:r>
              <a:rPr lang="en-US" dirty="0"/>
              <a:t>with combinations</a:t>
            </a:r>
          </a:p>
          <a:p>
            <a:pPr algn="ctr"/>
            <a:r>
              <a:rPr lang="en-US" dirty="0"/>
              <a:t>of</a:t>
            </a:r>
          </a:p>
          <a:p>
            <a:pPr algn="ctr"/>
            <a:r>
              <a:rPr lang="en-US" dirty="0"/>
              <a:t>hyperparameters</a:t>
            </a:r>
          </a:p>
        </p:txBody>
      </p:sp>
      <p:sp>
        <p:nvSpPr>
          <p:cNvPr id="8" name="Arrow: Right 7">
            <a:extLst>
              <a:ext uri="{FF2B5EF4-FFF2-40B4-BE49-F238E27FC236}">
                <a16:creationId xmlns:a16="http://schemas.microsoft.com/office/drawing/2014/main" id="{0A2B247E-81D2-D22D-F1A9-E357211CC605}"/>
              </a:ext>
            </a:extLst>
          </p:cNvPr>
          <p:cNvSpPr/>
          <p:nvPr/>
        </p:nvSpPr>
        <p:spPr>
          <a:xfrm>
            <a:off x="3859619" y="3921870"/>
            <a:ext cx="584790"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bg1">
                  <a:lumMod val="75000"/>
                </a:schemeClr>
              </a:solidFill>
            </a:endParaRPr>
          </a:p>
        </p:txBody>
      </p:sp>
      <p:sp>
        <p:nvSpPr>
          <p:cNvPr id="9" name="Arrow: Right 8">
            <a:extLst>
              <a:ext uri="{FF2B5EF4-FFF2-40B4-BE49-F238E27FC236}">
                <a16:creationId xmlns:a16="http://schemas.microsoft.com/office/drawing/2014/main" id="{D34A6F86-D9DC-6380-9830-0A1E2F54E2A6}"/>
              </a:ext>
            </a:extLst>
          </p:cNvPr>
          <p:cNvSpPr/>
          <p:nvPr/>
        </p:nvSpPr>
        <p:spPr>
          <a:xfrm>
            <a:off x="7228177" y="3921870"/>
            <a:ext cx="584790"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bg1">
                  <a:lumMod val="75000"/>
                </a:schemeClr>
              </a:solidFill>
            </a:endParaRPr>
          </a:p>
        </p:txBody>
      </p:sp>
      <p:sp>
        <p:nvSpPr>
          <p:cNvPr id="10" name="TextBox 9">
            <a:extLst>
              <a:ext uri="{FF2B5EF4-FFF2-40B4-BE49-F238E27FC236}">
                <a16:creationId xmlns:a16="http://schemas.microsoft.com/office/drawing/2014/main" id="{19859547-3377-B291-A411-9DF0E505060F}"/>
              </a:ext>
            </a:extLst>
          </p:cNvPr>
          <p:cNvSpPr txBox="1"/>
          <p:nvPr/>
        </p:nvSpPr>
        <p:spPr>
          <a:xfrm>
            <a:off x="770011" y="4879652"/>
            <a:ext cx="9633098"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Source code: </a:t>
            </a:r>
            <a:r>
              <a:rPr lang="en-US" dirty="0">
                <a:hlinkClick r:id="rId3"/>
              </a:rPr>
              <a:t>https://github.com/Thettps0421/Applied_Data_Science_Capstone_Final_Assignment/blob/main/Machine%20Learning%20Prediction.ipynb</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44326" cy="421823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Space X uses 4 different launch sites;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The first launches were done to Space X itself and NASA;</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The average payload of F9 v1.1 booster is 2,928 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The first success landing outcome happened in 2015 fiver year after the first launch;</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Many Falcon 9 booster versions were successful at landing in drone ships having payload above the average;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Almost 100% of mission outcomes were successful;</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Two booster versions failed at landing in drone ships in 2015: F9 v1.1 B1012 and F9 v1.1 B1015;</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The number of landing outcomes became as better as years passed.</a:t>
            </a:r>
            <a:endParaRPr lang="en-US" sz="1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8272" y="1448128"/>
            <a:ext cx="10344326" cy="1488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Arial" panose="020B0604020202020204" pitchFamily="34" charset="0"/>
              <a:buChar char="•"/>
            </a:pPr>
            <a:r>
              <a:rPr lang="en-US" sz="2000" dirty="0">
                <a:solidFill>
                  <a:schemeClr val="tx1"/>
                </a:solidFill>
                <a:latin typeface="Abadi" panose="020B0604020104020204" pitchFamily="34" charset="0"/>
              </a:rPr>
              <a:t>Using interactive analytics was possible to identify that launch sites use to be in</a:t>
            </a:r>
          </a:p>
          <a:p>
            <a:pPr marL="0" indent="0">
              <a:lnSpc>
                <a:spcPct val="100000"/>
              </a:lnSpc>
              <a:spcBef>
                <a:spcPts val="1400"/>
              </a:spcBef>
              <a:buNone/>
            </a:pPr>
            <a:r>
              <a:rPr lang="en-US" sz="2000" dirty="0">
                <a:solidFill>
                  <a:schemeClr val="tx1"/>
                </a:solidFill>
                <a:latin typeface="Abadi" panose="020B0604020104020204" pitchFamily="34" charset="0"/>
              </a:rPr>
              <a:t>safety places, near sea, for example and have a good logistic infrastructure around.</a:t>
            </a:r>
          </a:p>
          <a:p>
            <a:pPr marL="0" indent="0">
              <a:lnSpc>
                <a:spcPct val="100000"/>
              </a:lnSpc>
              <a:spcBef>
                <a:spcPts val="1400"/>
              </a:spcBef>
              <a:buNone/>
            </a:pPr>
            <a:r>
              <a:rPr lang="en-US" sz="2000" dirty="0">
                <a:solidFill>
                  <a:schemeClr val="tx1"/>
                </a:solidFill>
                <a:latin typeface="Abadi" panose="020B0604020104020204" pitchFamily="34" charset="0"/>
              </a:rPr>
              <a:t>• Most launches happens at east cost launch sites.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26" name="Picture 2">
            <a:extLst>
              <a:ext uri="{FF2B5EF4-FFF2-40B4-BE49-F238E27FC236}">
                <a16:creationId xmlns:a16="http://schemas.microsoft.com/office/drawing/2014/main" id="{2302BE35-D75D-D208-EECC-3737BFC14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450" y="3006148"/>
            <a:ext cx="49625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CB40E91-45D3-A80F-0D7E-D4368144D992}"/>
              </a:ext>
            </a:extLst>
          </p:cNvPr>
          <p:cNvPicPr>
            <a:picLocks noChangeAspect="1"/>
          </p:cNvPicPr>
          <p:nvPr/>
        </p:nvPicPr>
        <p:blipFill>
          <a:blip r:embed="rId5"/>
          <a:stretch>
            <a:fillRect/>
          </a:stretch>
        </p:blipFill>
        <p:spPr>
          <a:xfrm>
            <a:off x="6095999" y="3006148"/>
            <a:ext cx="5016599" cy="3019425"/>
          </a:xfrm>
          <a:prstGeom prst="rect">
            <a:avLst/>
          </a:prstGeom>
        </p:spPr>
      </p:pic>
    </p:spTree>
    <p:extLst>
      <p:ext uri="{BB962C8B-B14F-4D97-AF65-F5344CB8AC3E}">
        <p14:creationId xmlns:p14="http://schemas.microsoft.com/office/powerpoint/2010/main" val="598320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08784" y="2949842"/>
            <a:ext cx="4718128" cy="1667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Arial" panose="020B0604020202020204" pitchFamily="34" charset="0"/>
              <a:buChar char="•"/>
            </a:pPr>
            <a:r>
              <a:rPr lang="en-US" sz="2000" dirty="0">
                <a:solidFill>
                  <a:schemeClr val="tx1"/>
                </a:solidFill>
                <a:latin typeface="Abadi" panose="020B0604020104020204" pitchFamily="34" charset="0"/>
              </a:rPr>
              <a:t>Predictive Analysis showed that Decision Tree Classifier is the best model to predict successful landings, having accuracy over 87% and accuracy for test data over 94%.</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AF4C24B5-3E63-2E5B-E717-51C9F75AD604}"/>
              </a:ext>
            </a:extLst>
          </p:cNvPr>
          <p:cNvPicPr>
            <a:picLocks noChangeAspect="1"/>
          </p:cNvPicPr>
          <p:nvPr/>
        </p:nvPicPr>
        <p:blipFill>
          <a:blip r:embed="rId4"/>
          <a:stretch>
            <a:fillRect/>
          </a:stretch>
        </p:blipFill>
        <p:spPr>
          <a:xfrm>
            <a:off x="6096000" y="2019556"/>
            <a:ext cx="4919330" cy="3465892"/>
          </a:xfrm>
          <a:prstGeom prst="rect">
            <a:avLst/>
          </a:prstGeom>
        </p:spPr>
      </p:pic>
    </p:spTree>
    <p:extLst>
      <p:ext uri="{BB962C8B-B14F-4D97-AF65-F5344CB8AC3E}">
        <p14:creationId xmlns:p14="http://schemas.microsoft.com/office/powerpoint/2010/main" val="2202021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069091"/>
            <a:ext cx="10097194" cy="1701210"/>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According to the plot above, it’s possible to verify that the best launch site nowadays is CCAF5 SLC</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  40, where most of recent launches were successful.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In second place VAFB SLC 4E and third place KSC LC 39A.</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It’s also possible to see that the general success rate improved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8624DE3-4474-C97C-5240-A841B2A4D3F8}"/>
              </a:ext>
            </a:extLst>
          </p:cNvPr>
          <p:cNvPicPr>
            <a:picLocks noChangeAspect="1"/>
          </p:cNvPicPr>
          <p:nvPr/>
        </p:nvPicPr>
        <p:blipFill>
          <a:blip r:embed="rId3"/>
          <a:stretch>
            <a:fillRect/>
          </a:stretch>
        </p:blipFill>
        <p:spPr>
          <a:xfrm>
            <a:off x="0" y="1430867"/>
            <a:ext cx="12192000" cy="238295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6336" y="4349235"/>
            <a:ext cx="9979505" cy="1426303"/>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over 9,000kg (about the weight of a school bus) have excellent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Payloads over 12,000kg seems to be possible only on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2470869-3C6A-E9F8-AE3A-795EF9249DE1}"/>
              </a:ext>
            </a:extLst>
          </p:cNvPr>
          <p:cNvPicPr>
            <a:picLocks noChangeAspect="1"/>
          </p:cNvPicPr>
          <p:nvPr/>
        </p:nvPicPr>
        <p:blipFill>
          <a:blip r:embed="rId3"/>
          <a:stretch>
            <a:fillRect/>
          </a:stretch>
        </p:blipFill>
        <p:spPr>
          <a:xfrm>
            <a:off x="0" y="1716248"/>
            <a:ext cx="12192000" cy="238295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biggest success rates happens to orbits: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ES-L1;</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GEO;</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HEO; and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SSO.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Followed by:</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VLEO (above 80%); and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LFO (above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0979E2F-1CC3-5366-4B02-E43C66646C1E}"/>
              </a:ext>
            </a:extLst>
          </p:cNvPr>
          <p:cNvPicPr>
            <a:picLocks noChangeAspect="1"/>
          </p:cNvPicPr>
          <p:nvPr/>
        </p:nvPicPr>
        <p:blipFill>
          <a:blip r:embed="rId3"/>
          <a:stretch>
            <a:fillRect/>
          </a:stretch>
        </p:blipFill>
        <p:spPr>
          <a:xfrm>
            <a:off x="6096000" y="2082114"/>
            <a:ext cx="4725477" cy="35568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87655"/>
            <a:ext cx="10515599" cy="13592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success rate improved over time to all orbits;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VLEO orbit seems a new business opportunity, due to recent increase of its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6758433-8C78-CFC2-70B8-82E0FA6E50A6}"/>
              </a:ext>
            </a:extLst>
          </p:cNvPr>
          <p:cNvPicPr>
            <a:picLocks noChangeAspect="1"/>
          </p:cNvPicPr>
          <p:nvPr/>
        </p:nvPicPr>
        <p:blipFill>
          <a:blip r:embed="rId3"/>
          <a:stretch>
            <a:fillRect/>
          </a:stretch>
        </p:blipFill>
        <p:spPr>
          <a:xfrm>
            <a:off x="0" y="1727319"/>
            <a:ext cx="12192000" cy="238166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90238"/>
            <a:ext cx="10515600" cy="15470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there is no relation between payload and success rate to orbit GTO;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ISS orbit has the widest range of payload and a good rate of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There are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8EE02D5-C4C1-9926-EC8D-340AABC87C34}"/>
              </a:ext>
            </a:extLst>
          </p:cNvPr>
          <p:cNvPicPr>
            <a:picLocks noChangeAspect="1"/>
          </p:cNvPicPr>
          <p:nvPr/>
        </p:nvPicPr>
        <p:blipFill>
          <a:blip r:embed="rId3"/>
          <a:stretch>
            <a:fillRect/>
          </a:stretch>
        </p:blipFill>
        <p:spPr>
          <a:xfrm>
            <a:off x="0" y="1571423"/>
            <a:ext cx="12192000" cy="238166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697079"/>
            <a:ext cx="4578168" cy="218326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started increasing in 2013 and kept until 2020.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It seems that the first three years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were a period of adjusts and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improvement of technology.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2CF2771-5CDD-44BD-30A1-B832C2CC961D}"/>
              </a:ext>
            </a:extLst>
          </p:cNvPr>
          <p:cNvPicPr>
            <a:picLocks noChangeAspect="1"/>
          </p:cNvPicPr>
          <p:nvPr/>
        </p:nvPicPr>
        <p:blipFill>
          <a:blip r:embed="rId3"/>
          <a:stretch>
            <a:fillRect/>
          </a:stretch>
        </p:blipFill>
        <p:spPr>
          <a:xfrm>
            <a:off x="6455196" y="2124633"/>
            <a:ext cx="4725477" cy="332815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data, there are four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They are obtained by selecting unique occurrences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5">
            <a:extLst>
              <a:ext uri="{FF2B5EF4-FFF2-40B4-BE49-F238E27FC236}">
                <a16:creationId xmlns:a16="http://schemas.microsoft.com/office/drawing/2014/main" id="{EB638B9B-3387-27E9-FFA0-3BE932F1546C}"/>
              </a:ext>
            </a:extLst>
          </p:cNvPr>
          <p:cNvGraphicFramePr>
            <a:graphicFrameLocks noGrp="1"/>
          </p:cNvGraphicFramePr>
          <p:nvPr>
            <p:extLst>
              <p:ext uri="{D42A27DB-BD31-4B8C-83A1-F6EECF244321}">
                <p14:modId xmlns:p14="http://schemas.microsoft.com/office/powerpoint/2010/main" val="3001649479"/>
              </p:ext>
            </p:extLst>
          </p:nvPr>
        </p:nvGraphicFramePr>
        <p:xfrm>
          <a:off x="1049079" y="2325182"/>
          <a:ext cx="1555898" cy="1854200"/>
        </p:xfrm>
        <a:graphic>
          <a:graphicData uri="http://schemas.openxmlformats.org/drawingml/2006/table">
            <a:tbl>
              <a:tblPr firstRow="1" bandRow="1">
                <a:tableStyleId>{5C22544A-7EE6-4342-B048-85BDC9FD1C3A}</a:tableStyleId>
              </a:tblPr>
              <a:tblGrid>
                <a:gridCol w="1555898">
                  <a:extLst>
                    <a:ext uri="{9D8B030D-6E8A-4147-A177-3AD203B41FA5}">
                      <a16:colId xmlns:a16="http://schemas.microsoft.com/office/drawing/2014/main" val="1342999502"/>
                    </a:ext>
                  </a:extLst>
                </a:gridCol>
              </a:tblGrid>
              <a:tr h="370840">
                <a:tc>
                  <a:txBody>
                    <a:bodyPr/>
                    <a:lstStyle/>
                    <a:p>
                      <a:r>
                        <a:rPr lang="en-US" dirty="0"/>
                        <a:t>Launch Site</a:t>
                      </a:r>
                    </a:p>
                  </a:txBody>
                  <a:tcPr/>
                </a:tc>
                <a:extLst>
                  <a:ext uri="{0D108BD9-81ED-4DB2-BD59-A6C34878D82A}">
                    <a16:rowId xmlns:a16="http://schemas.microsoft.com/office/drawing/2014/main" val="3698661441"/>
                  </a:ext>
                </a:extLst>
              </a:tr>
              <a:tr h="370840">
                <a:tc>
                  <a:txBody>
                    <a:bodyPr/>
                    <a:lstStyle/>
                    <a:p>
                      <a:r>
                        <a:rPr lang="en-US" dirty="0"/>
                        <a:t>CCAFS LC-40</a:t>
                      </a:r>
                    </a:p>
                  </a:txBody>
                  <a:tcPr/>
                </a:tc>
                <a:extLst>
                  <a:ext uri="{0D108BD9-81ED-4DB2-BD59-A6C34878D82A}">
                    <a16:rowId xmlns:a16="http://schemas.microsoft.com/office/drawing/2014/main" val="4219431204"/>
                  </a:ext>
                </a:extLst>
              </a:tr>
              <a:tr h="370840">
                <a:tc>
                  <a:txBody>
                    <a:bodyPr/>
                    <a:lstStyle/>
                    <a:p>
                      <a:r>
                        <a:rPr lang="en-US" dirty="0"/>
                        <a:t>CCAFS SLC-40</a:t>
                      </a:r>
                    </a:p>
                  </a:txBody>
                  <a:tcPr/>
                </a:tc>
                <a:extLst>
                  <a:ext uri="{0D108BD9-81ED-4DB2-BD59-A6C34878D82A}">
                    <a16:rowId xmlns:a16="http://schemas.microsoft.com/office/drawing/2014/main" val="2441498883"/>
                  </a:ext>
                </a:extLst>
              </a:tr>
              <a:tr h="370840">
                <a:tc>
                  <a:txBody>
                    <a:bodyPr/>
                    <a:lstStyle/>
                    <a:p>
                      <a:r>
                        <a:rPr lang="en-US" dirty="0"/>
                        <a:t>KSC LC-39A</a:t>
                      </a:r>
                    </a:p>
                  </a:txBody>
                  <a:tcPr/>
                </a:tc>
                <a:extLst>
                  <a:ext uri="{0D108BD9-81ED-4DB2-BD59-A6C34878D82A}">
                    <a16:rowId xmlns:a16="http://schemas.microsoft.com/office/drawing/2014/main" val="3907887883"/>
                  </a:ext>
                </a:extLst>
              </a:tr>
              <a:tr h="370840">
                <a:tc>
                  <a:txBody>
                    <a:bodyPr/>
                    <a:lstStyle/>
                    <a:p>
                      <a:r>
                        <a:rPr lang="en-US" dirty="0"/>
                        <a:t>VAFB SLC-4E</a:t>
                      </a:r>
                    </a:p>
                  </a:txBody>
                  <a:tcPr/>
                </a:tc>
                <a:extLst>
                  <a:ext uri="{0D108BD9-81ED-4DB2-BD59-A6C34878D82A}">
                    <a16:rowId xmlns:a16="http://schemas.microsoft.com/office/drawing/2014/main" val="2945646101"/>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8409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we can see five samples of Cape Canaveral launches.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5">
            <a:extLst>
              <a:ext uri="{FF2B5EF4-FFF2-40B4-BE49-F238E27FC236}">
                <a16:creationId xmlns:a16="http://schemas.microsoft.com/office/drawing/2014/main" id="{64D267A2-09D6-3C29-EFC6-B645E1F1D027}"/>
              </a:ext>
            </a:extLst>
          </p:cNvPr>
          <p:cNvGraphicFramePr>
            <a:graphicFrameLocks noGrp="1"/>
          </p:cNvGraphicFramePr>
          <p:nvPr>
            <p:extLst>
              <p:ext uri="{D42A27DB-BD31-4B8C-83A1-F6EECF244321}">
                <p14:modId xmlns:p14="http://schemas.microsoft.com/office/powerpoint/2010/main" val="2221975125"/>
              </p:ext>
            </p:extLst>
          </p:nvPr>
        </p:nvGraphicFramePr>
        <p:xfrm>
          <a:off x="276446" y="2335988"/>
          <a:ext cx="11589489" cy="3535680"/>
        </p:xfrm>
        <a:graphic>
          <a:graphicData uri="http://schemas.openxmlformats.org/drawingml/2006/table">
            <a:tbl>
              <a:tblPr firstRow="1" bandRow="1">
                <a:tableStyleId>{5C22544A-7EE6-4342-B048-85BDC9FD1C3A}</a:tableStyleId>
              </a:tblPr>
              <a:tblGrid>
                <a:gridCol w="1040081">
                  <a:extLst>
                    <a:ext uri="{9D8B030D-6E8A-4147-A177-3AD203B41FA5}">
                      <a16:colId xmlns:a16="http://schemas.microsoft.com/office/drawing/2014/main" val="2692505968"/>
                    </a:ext>
                  </a:extLst>
                </a:gridCol>
                <a:gridCol w="891499">
                  <a:extLst>
                    <a:ext uri="{9D8B030D-6E8A-4147-A177-3AD203B41FA5}">
                      <a16:colId xmlns:a16="http://schemas.microsoft.com/office/drawing/2014/main" val="2657614880"/>
                    </a:ext>
                  </a:extLst>
                </a:gridCol>
                <a:gridCol w="1209892">
                  <a:extLst>
                    <a:ext uri="{9D8B030D-6E8A-4147-A177-3AD203B41FA5}">
                      <a16:colId xmlns:a16="http://schemas.microsoft.com/office/drawing/2014/main" val="435268210"/>
                    </a:ext>
                  </a:extLst>
                </a:gridCol>
                <a:gridCol w="1071921">
                  <a:extLst>
                    <a:ext uri="{9D8B030D-6E8A-4147-A177-3AD203B41FA5}">
                      <a16:colId xmlns:a16="http://schemas.microsoft.com/office/drawing/2014/main" val="14030002"/>
                    </a:ext>
                  </a:extLst>
                </a:gridCol>
                <a:gridCol w="1602576">
                  <a:extLst>
                    <a:ext uri="{9D8B030D-6E8A-4147-A177-3AD203B41FA5}">
                      <a16:colId xmlns:a16="http://schemas.microsoft.com/office/drawing/2014/main" val="1112792288"/>
                    </a:ext>
                  </a:extLst>
                </a:gridCol>
                <a:gridCol w="859660">
                  <a:extLst>
                    <a:ext uri="{9D8B030D-6E8A-4147-A177-3AD203B41FA5}">
                      <a16:colId xmlns:a16="http://schemas.microsoft.com/office/drawing/2014/main" val="1839274204"/>
                    </a:ext>
                  </a:extLst>
                </a:gridCol>
                <a:gridCol w="849047">
                  <a:extLst>
                    <a:ext uri="{9D8B030D-6E8A-4147-A177-3AD203B41FA5}">
                      <a16:colId xmlns:a16="http://schemas.microsoft.com/office/drawing/2014/main" val="3898055365"/>
                    </a:ext>
                  </a:extLst>
                </a:gridCol>
                <a:gridCol w="1135601">
                  <a:extLst>
                    <a:ext uri="{9D8B030D-6E8A-4147-A177-3AD203B41FA5}">
                      <a16:colId xmlns:a16="http://schemas.microsoft.com/office/drawing/2014/main" val="3675334933"/>
                    </a:ext>
                  </a:extLst>
                </a:gridCol>
                <a:gridCol w="933951">
                  <a:extLst>
                    <a:ext uri="{9D8B030D-6E8A-4147-A177-3AD203B41FA5}">
                      <a16:colId xmlns:a16="http://schemas.microsoft.com/office/drawing/2014/main" val="2083138467"/>
                    </a:ext>
                  </a:extLst>
                </a:gridCol>
                <a:gridCol w="1995261">
                  <a:extLst>
                    <a:ext uri="{9D8B030D-6E8A-4147-A177-3AD203B41FA5}">
                      <a16:colId xmlns:a16="http://schemas.microsoft.com/office/drawing/2014/main" val="4007254280"/>
                    </a:ext>
                  </a:extLst>
                </a:gridCol>
              </a:tblGrid>
              <a:tr h="471743">
                <a:tc>
                  <a:txBody>
                    <a:bodyPr/>
                    <a:lstStyle/>
                    <a:p>
                      <a:r>
                        <a:rPr lang="en-US" sz="1400" dirty="0"/>
                        <a:t>Date</a:t>
                      </a:r>
                    </a:p>
                  </a:txBody>
                  <a:tcPr/>
                </a:tc>
                <a:tc>
                  <a:txBody>
                    <a:bodyPr/>
                    <a:lstStyle/>
                    <a:p>
                      <a:r>
                        <a:rPr lang="en-US" sz="1400" dirty="0"/>
                        <a:t>Time UTC</a:t>
                      </a:r>
                    </a:p>
                  </a:txBody>
                  <a:tcPr/>
                </a:tc>
                <a:tc>
                  <a:txBody>
                    <a:bodyPr/>
                    <a:lstStyle/>
                    <a:p>
                      <a:r>
                        <a:rPr lang="en-US" sz="1400" dirty="0"/>
                        <a:t>Booster</a:t>
                      </a:r>
                    </a:p>
                    <a:p>
                      <a:r>
                        <a:rPr lang="en-US" sz="1400" dirty="0"/>
                        <a:t>Version </a:t>
                      </a:r>
                    </a:p>
                  </a:txBody>
                  <a:tcPr/>
                </a:tc>
                <a:tc>
                  <a:txBody>
                    <a:bodyPr/>
                    <a:lstStyle/>
                    <a:p>
                      <a:r>
                        <a:rPr lang="en-US" sz="1400" dirty="0"/>
                        <a:t>Launch Site </a:t>
                      </a:r>
                    </a:p>
                  </a:txBody>
                  <a:tcPr/>
                </a:tc>
                <a:tc>
                  <a:txBody>
                    <a:bodyPr/>
                    <a:lstStyle/>
                    <a:p>
                      <a:r>
                        <a:rPr lang="en-US" sz="1400" dirty="0"/>
                        <a:t>Payload</a:t>
                      </a:r>
                    </a:p>
                  </a:txBody>
                  <a:tcPr/>
                </a:tc>
                <a:tc>
                  <a:txBody>
                    <a:bodyPr/>
                    <a:lstStyle/>
                    <a:p>
                      <a:r>
                        <a:rPr lang="en-US" sz="1400" dirty="0"/>
                        <a:t>Payload</a:t>
                      </a:r>
                    </a:p>
                    <a:p>
                      <a:r>
                        <a:rPr lang="en-US" sz="1400" dirty="0"/>
                        <a:t>Mass kg</a:t>
                      </a:r>
                    </a:p>
                  </a:txBody>
                  <a:tcPr/>
                </a:tc>
                <a:tc>
                  <a:txBody>
                    <a:bodyPr/>
                    <a:lstStyle/>
                    <a:p>
                      <a:r>
                        <a:rPr lang="en-US" sz="1400" dirty="0"/>
                        <a:t>Orbit</a:t>
                      </a:r>
                    </a:p>
                  </a:txBody>
                  <a:tcPr/>
                </a:tc>
                <a:tc>
                  <a:txBody>
                    <a:bodyPr/>
                    <a:lstStyle/>
                    <a:p>
                      <a:r>
                        <a:rPr lang="en-US" sz="1400" dirty="0"/>
                        <a:t>Customer</a:t>
                      </a:r>
                    </a:p>
                  </a:txBody>
                  <a:tcPr/>
                </a:tc>
                <a:tc>
                  <a:txBody>
                    <a:bodyPr/>
                    <a:lstStyle/>
                    <a:p>
                      <a:r>
                        <a:rPr lang="en-US" sz="1400" dirty="0"/>
                        <a:t>Mission</a:t>
                      </a:r>
                    </a:p>
                    <a:p>
                      <a:r>
                        <a:rPr lang="en-US" sz="1400" dirty="0"/>
                        <a:t>Outcome</a:t>
                      </a:r>
                    </a:p>
                  </a:txBody>
                  <a:tcPr/>
                </a:tc>
                <a:tc>
                  <a:txBody>
                    <a:bodyPr/>
                    <a:lstStyle/>
                    <a:p>
                      <a:r>
                        <a:rPr lang="en-US" sz="1400" dirty="0"/>
                        <a:t>Landing</a:t>
                      </a:r>
                    </a:p>
                    <a:p>
                      <a:r>
                        <a:rPr lang="en-US" sz="1400" dirty="0"/>
                        <a:t>Outcome</a:t>
                      </a:r>
                    </a:p>
                  </a:txBody>
                  <a:tcPr/>
                </a:tc>
                <a:extLst>
                  <a:ext uri="{0D108BD9-81ED-4DB2-BD59-A6C34878D82A}">
                    <a16:rowId xmlns:a16="http://schemas.microsoft.com/office/drawing/2014/main" val="503709139"/>
                  </a:ext>
                </a:extLst>
              </a:tr>
              <a:tr h="471743">
                <a:tc>
                  <a:txBody>
                    <a:bodyPr/>
                    <a:lstStyle/>
                    <a:p>
                      <a:r>
                        <a:rPr lang="en-US" sz="1400" dirty="0"/>
                        <a:t>2010-06-04 </a:t>
                      </a:r>
                    </a:p>
                  </a:txBody>
                  <a:tcPr/>
                </a:tc>
                <a:tc>
                  <a:txBody>
                    <a:bodyPr/>
                    <a:lstStyle/>
                    <a:p>
                      <a:r>
                        <a:rPr lang="en-US" sz="1400" dirty="0"/>
                        <a:t>18:45:00</a:t>
                      </a:r>
                    </a:p>
                  </a:txBody>
                  <a:tcPr/>
                </a:tc>
                <a:tc>
                  <a:txBody>
                    <a:bodyPr/>
                    <a:lstStyle/>
                    <a:p>
                      <a:r>
                        <a:rPr lang="en-US" sz="1400" dirty="0"/>
                        <a:t>F9 v1.0 B0003</a:t>
                      </a:r>
                    </a:p>
                  </a:txBody>
                  <a:tcPr/>
                </a:tc>
                <a:tc>
                  <a:txBody>
                    <a:bodyPr/>
                    <a:lstStyle/>
                    <a:p>
                      <a:r>
                        <a:rPr lang="en-US" sz="1400" dirty="0"/>
                        <a:t>CCAFS LC-40</a:t>
                      </a:r>
                    </a:p>
                  </a:txBody>
                  <a:tcPr/>
                </a:tc>
                <a:tc>
                  <a:txBody>
                    <a:bodyPr/>
                    <a:lstStyle/>
                    <a:p>
                      <a:r>
                        <a:rPr lang="en-US" sz="1400" dirty="0"/>
                        <a:t>Dragon Spacecraft</a:t>
                      </a:r>
                    </a:p>
                    <a:p>
                      <a:r>
                        <a:rPr lang="en-US" sz="1400" dirty="0"/>
                        <a:t>Qualification Unit</a:t>
                      </a:r>
                    </a:p>
                  </a:txBody>
                  <a:tcPr/>
                </a:tc>
                <a:tc>
                  <a:txBody>
                    <a:bodyPr/>
                    <a:lstStyle/>
                    <a:p>
                      <a:r>
                        <a:rPr lang="en-US" sz="1400" dirty="0"/>
                        <a:t>0</a:t>
                      </a:r>
                    </a:p>
                  </a:txBody>
                  <a:tcPr/>
                </a:tc>
                <a:tc>
                  <a:txBody>
                    <a:bodyPr/>
                    <a:lstStyle/>
                    <a:p>
                      <a:r>
                        <a:rPr lang="en-US" sz="1400" dirty="0"/>
                        <a:t>LEO</a:t>
                      </a:r>
                    </a:p>
                  </a:txBody>
                  <a:tcPr/>
                </a:tc>
                <a:tc>
                  <a:txBody>
                    <a:bodyPr/>
                    <a:lstStyle/>
                    <a:p>
                      <a:r>
                        <a:rPr lang="en-US" sz="1400" dirty="0"/>
                        <a:t>SpaceX</a:t>
                      </a:r>
                    </a:p>
                  </a:txBody>
                  <a:tcPr/>
                </a:tc>
                <a:tc>
                  <a:txBody>
                    <a:bodyPr/>
                    <a:lstStyle/>
                    <a:p>
                      <a:r>
                        <a:rPr lang="en-US" sz="1400" dirty="0"/>
                        <a:t>Success</a:t>
                      </a:r>
                    </a:p>
                  </a:txBody>
                  <a:tcPr/>
                </a:tc>
                <a:tc>
                  <a:txBody>
                    <a:bodyPr/>
                    <a:lstStyle/>
                    <a:p>
                      <a:r>
                        <a:rPr lang="en-US" sz="1400" dirty="0"/>
                        <a:t>Failure</a:t>
                      </a:r>
                    </a:p>
                    <a:p>
                      <a:r>
                        <a:rPr lang="en-US" sz="1400" dirty="0"/>
                        <a:t>(parachute)</a:t>
                      </a:r>
                    </a:p>
                  </a:txBody>
                  <a:tcPr/>
                </a:tc>
                <a:extLst>
                  <a:ext uri="{0D108BD9-81ED-4DB2-BD59-A6C34878D82A}">
                    <a16:rowId xmlns:a16="http://schemas.microsoft.com/office/drawing/2014/main" val="1083094599"/>
                  </a:ext>
                </a:extLst>
              </a:tr>
              <a:tr h="471743">
                <a:tc>
                  <a:txBody>
                    <a:bodyPr/>
                    <a:lstStyle/>
                    <a:p>
                      <a:r>
                        <a:rPr lang="en-US" sz="1400" dirty="0"/>
                        <a:t>2010-12-08 </a:t>
                      </a:r>
                    </a:p>
                  </a:txBody>
                  <a:tcPr/>
                </a:tc>
                <a:tc>
                  <a:txBody>
                    <a:bodyPr/>
                    <a:lstStyle/>
                    <a:p>
                      <a:r>
                        <a:rPr lang="en-US" sz="1400" dirty="0"/>
                        <a:t>15:43:00</a:t>
                      </a:r>
                    </a:p>
                  </a:txBody>
                  <a:tcPr/>
                </a:tc>
                <a:tc>
                  <a:txBody>
                    <a:bodyPr/>
                    <a:lstStyle/>
                    <a:p>
                      <a:r>
                        <a:rPr lang="en-US" sz="1400" dirty="0"/>
                        <a:t>F9 v1.0 B0004</a:t>
                      </a:r>
                    </a:p>
                  </a:txBody>
                  <a:tcPr/>
                </a:tc>
                <a:tc>
                  <a:txBody>
                    <a:bodyPr/>
                    <a:lstStyle/>
                    <a:p>
                      <a:r>
                        <a:rPr lang="en-US" sz="1400" dirty="0"/>
                        <a:t>CCAFS LC-40</a:t>
                      </a:r>
                    </a:p>
                  </a:txBody>
                  <a:tcPr/>
                </a:tc>
                <a:tc>
                  <a:txBody>
                    <a:bodyPr/>
                    <a:lstStyle/>
                    <a:p>
                      <a:r>
                        <a:rPr lang="en-US" sz="1400" dirty="0"/>
                        <a:t>Dragon demo flight</a:t>
                      </a:r>
                    </a:p>
                    <a:p>
                      <a:r>
                        <a:rPr lang="en-US" sz="1400" dirty="0"/>
                        <a:t>C1, two CubeSats,</a:t>
                      </a:r>
                    </a:p>
                    <a:p>
                      <a:r>
                        <a:rPr lang="en-US" sz="1400" dirty="0"/>
                        <a:t>barrel of </a:t>
                      </a:r>
                      <a:r>
                        <a:rPr lang="en-US" sz="1400" dirty="0" err="1"/>
                        <a:t>Brouere</a:t>
                      </a:r>
                      <a:endParaRPr lang="en-US" sz="1400" dirty="0"/>
                    </a:p>
                    <a:p>
                      <a:r>
                        <a:rPr lang="en-US" sz="1400" dirty="0"/>
                        <a:t>cheese</a:t>
                      </a:r>
                    </a:p>
                  </a:txBody>
                  <a:tcPr/>
                </a:tc>
                <a:tc>
                  <a:txBody>
                    <a:bodyPr/>
                    <a:lstStyle/>
                    <a:p>
                      <a:r>
                        <a:rPr lang="en-US" sz="1400" dirty="0"/>
                        <a:t>0</a:t>
                      </a:r>
                    </a:p>
                  </a:txBody>
                  <a:tcPr/>
                </a:tc>
                <a:tc>
                  <a:txBody>
                    <a:bodyPr/>
                    <a:lstStyle/>
                    <a:p>
                      <a:r>
                        <a:rPr lang="en-US" sz="1400" dirty="0"/>
                        <a:t>LEO (ISS)</a:t>
                      </a:r>
                    </a:p>
                  </a:txBody>
                  <a:tcPr/>
                </a:tc>
                <a:tc>
                  <a:txBody>
                    <a:bodyPr/>
                    <a:lstStyle/>
                    <a:p>
                      <a:r>
                        <a:rPr lang="en-US" sz="1400" dirty="0"/>
                        <a:t>NASA (COTS)</a:t>
                      </a:r>
                    </a:p>
                    <a:p>
                      <a:r>
                        <a:rPr lang="en-US" sz="1400" dirty="0"/>
                        <a:t>NRO</a:t>
                      </a:r>
                    </a:p>
                  </a:txBody>
                  <a:tcPr/>
                </a:tc>
                <a:tc>
                  <a:txBody>
                    <a:bodyPr/>
                    <a:lstStyle/>
                    <a:p>
                      <a:r>
                        <a:rPr lang="en-US" sz="1400" dirty="0"/>
                        <a:t>Success</a:t>
                      </a:r>
                    </a:p>
                  </a:txBody>
                  <a:tcPr/>
                </a:tc>
                <a:tc>
                  <a:txBody>
                    <a:bodyPr/>
                    <a:lstStyle/>
                    <a:p>
                      <a:r>
                        <a:rPr lang="en-US" sz="1400" dirty="0"/>
                        <a:t>Failure</a:t>
                      </a:r>
                    </a:p>
                    <a:p>
                      <a:r>
                        <a:rPr lang="en-US" sz="1400" dirty="0"/>
                        <a:t>(parachute)</a:t>
                      </a:r>
                    </a:p>
                  </a:txBody>
                  <a:tcPr/>
                </a:tc>
                <a:extLst>
                  <a:ext uri="{0D108BD9-81ED-4DB2-BD59-A6C34878D82A}">
                    <a16:rowId xmlns:a16="http://schemas.microsoft.com/office/drawing/2014/main" val="1520228947"/>
                  </a:ext>
                </a:extLst>
              </a:tr>
              <a:tr h="471743">
                <a:tc>
                  <a:txBody>
                    <a:bodyPr/>
                    <a:lstStyle/>
                    <a:p>
                      <a:r>
                        <a:rPr lang="en-US" sz="1400" dirty="0"/>
                        <a:t>2012-05-22 </a:t>
                      </a:r>
                    </a:p>
                  </a:txBody>
                  <a:tcPr/>
                </a:tc>
                <a:tc>
                  <a:txBody>
                    <a:bodyPr/>
                    <a:lstStyle/>
                    <a:p>
                      <a:r>
                        <a:rPr lang="en-US" sz="1400" dirty="0"/>
                        <a:t>07:44:00</a:t>
                      </a:r>
                    </a:p>
                  </a:txBody>
                  <a:tcPr/>
                </a:tc>
                <a:tc>
                  <a:txBody>
                    <a:bodyPr/>
                    <a:lstStyle/>
                    <a:p>
                      <a:r>
                        <a:rPr lang="en-US" sz="1400" dirty="0"/>
                        <a:t>F9 v1.0 B0005</a:t>
                      </a:r>
                    </a:p>
                  </a:txBody>
                  <a:tcPr/>
                </a:tc>
                <a:tc>
                  <a:txBody>
                    <a:bodyPr/>
                    <a:lstStyle/>
                    <a:p>
                      <a:r>
                        <a:rPr lang="en-US" sz="1400" dirty="0"/>
                        <a:t>CCAFS LC-40</a:t>
                      </a:r>
                    </a:p>
                  </a:txBody>
                  <a:tcPr/>
                </a:tc>
                <a:tc>
                  <a:txBody>
                    <a:bodyPr/>
                    <a:lstStyle/>
                    <a:p>
                      <a:r>
                        <a:rPr lang="en-US" sz="1400" dirty="0"/>
                        <a:t>Dragon demo flight</a:t>
                      </a:r>
                    </a:p>
                    <a:p>
                      <a:r>
                        <a:rPr lang="en-US" sz="1400" dirty="0"/>
                        <a:t>C2</a:t>
                      </a:r>
                    </a:p>
                  </a:txBody>
                  <a:tcPr/>
                </a:tc>
                <a:tc>
                  <a:txBody>
                    <a:bodyPr/>
                    <a:lstStyle/>
                    <a:p>
                      <a:r>
                        <a:rPr lang="en-US" sz="1400" dirty="0"/>
                        <a:t>525</a:t>
                      </a:r>
                    </a:p>
                  </a:txBody>
                  <a:tcPr/>
                </a:tc>
                <a:tc>
                  <a:txBody>
                    <a:bodyPr/>
                    <a:lstStyle/>
                    <a:p>
                      <a:r>
                        <a:rPr lang="en-US" sz="1400" dirty="0"/>
                        <a:t>LEO (ISS)</a:t>
                      </a:r>
                    </a:p>
                  </a:txBody>
                  <a:tcPr/>
                </a:tc>
                <a:tc>
                  <a:txBody>
                    <a:bodyPr/>
                    <a:lstStyle/>
                    <a:p>
                      <a:r>
                        <a:rPr lang="en-US" sz="1400" dirty="0"/>
                        <a:t>NASA (COTS)</a:t>
                      </a:r>
                    </a:p>
                  </a:txBody>
                  <a:tcPr/>
                </a:tc>
                <a:tc>
                  <a:txBody>
                    <a:bodyPr/>
                    <a:lstStyle/>
                    <a:p>
                      <a:r>
                        <a:rPr lang="en-US" sz="1400" dirty="0"/>
                        <a:t>Success</a:t>
                      </a:r>
                    </a:p>
                  </a:txBody>
                  <a:tcPr/>
                </a:tc>
                <a:tc>
                  <a:txBody>
                    <a:bodyPr/>
                    <a:lstStyle/>
                    <a:p>
                      <a:r>
                        <a:rPr lang="en-US" sz="1400" dirty="0"/>
                        <a:t>No attempt</a:t>
                      </a:r>
                    </a:p>
                  </a:txBody>
                  <a:tcPr/>
                </a:tc>
                <a:extLst>
                  <a:ext uri="{0D108BD9-81ED-4DB2-BD59-A6C34878D82A}">
                    <a16:rowId xmlns:a16="http://schemas.microsoft.com/office/drawing/2014/main" val="3727621354"/>
                  </a:ext>
                </a:extLst>
              </a:tr>
              <a:tr h="471743">
                <a:tc>
                  <a:txBody>
                    <a:bodyPr/>
                    <a:lstStyle/>
                    <a:p>
                      <a:r>
                        <a:rPr lang="en-US" sz="1400" dirty="0"/>
                        <a:t>2012-10-08</a:t>
                      </a:r>
                    </a:p>
                  </a:txBody>
                  <a:tcPr/>
                </a:tc>
                <a:tc>
                  <a:txBody>
                    <a:bodyPr/>
                    <a:lstStyle/>
                    <a:p>
                      <a:r>
                        <a:rPr lang="en-US" sz="1400" dirty="0"/>
                        <a:t>00:35:00</a:t>
                      </a:r>
                    </a:p>
                  </a:txBody>
                  <a:tcPr/>
                </a:tc>
                <a:tc>
                  <a:txBody>
                    <a:bodyPr/>
                    <a:lstStyle/>
                    <a:p>
                      <a:r>
                        <a:rPr lang="en-US" sz="1400" dirty="0"/>
                        <a:t>F9 v1.0 B0006</a:t>
                      </a:r>
                    </a:p>
                  </a:txBody>
                  <a:tcPr/>
                </a:tc>
                <a:tc>
                  <a:txBody>
                    <a:bodyPr/>
                    <a:lstStyle/>
                    <a:p>
                      <a:r>
                        <a:rPr lang="en-US" sz="1400" dirty="0"/>
                        <a:t>CCAFS LC-40</a:t>
                      </a:r>
                    </a:p>
                  </a:txBody>
                  <a:tcPr/>
                </a:tc>
                <a:tc>
                  <a:txBody>
                    <a:bodyPr/>
                    <a:lstStyle/>
                    <a:p>
                      <a:r>
                        <a:rPr lang="en-US" sz="1400" dirty="0"/>
                        <a:t>SpaceX CRS-1</a:t>
                      </a:r>
                    </a:p>
                  </a:txBody>
                  <a:tcPr/>
                </a:tc>
                <a:tc>
                  <a:txBody>
                    <a:bodyPr/>
                    <a:lstStyle/>
                    <a:p>
                      <a:r>
                        <a:rPr lang="en-US" sz="1400" dirty="0"/>
                        <a:t>500</a:t>
                      </a:r>
                    </a:p>
                  </a:txBody>
                  <a:tcPr/>
                </a:tc>
                <a:tc>
                  <a:txBody>
                    <a:bodyPr/>
                    <a:lstStyle/>
                    <a:p>
                      <a:r>
                        <a:rPr lang="en-US" sz="1400" dirty="0"/>
                        <a:t>LEO (ISS)</a:t>
                      </a:r>
                    </a:p>
                  </a:txBody>
                  <a:tcPr/>
                </a:tc>
                <a:tc>
                  <a:txBody>
                    <a:bodyPr/>
                    <a:lstStyle/>
                    <a:p>
                      <a:r>
                        <a:rPr lang="en-US" sz="1400" dirty="0"/>
                        <a:t>NASA (CRS)</a:t>
                      </a:r>
                    </a:p>
                  </a:txBody>
                  <a:tcPr/>
                </a:tc>
                <a:tc>
                  <a:txBody>
                    <a:bodyPr/>
                    <a:lstStyle/>
                    <a:p>
                      <a:r>
                        <a:rPr lang="en-US" sz="1400" dirty="0"/>
                        <a:t>Success</a:t>
                      </a:r>
                    </a:p>
                  </a:txBody>
                  <a:tcPr/>
                </a:tc>
                <a:tc>
                  <a:txBody>
                    <a:bodyPr/>
                    <a:lstStyle/>
                    <a:p>
                      <a:r>
                        <a:rPr lang="en-US" sz="1400" dirty="0"/>
                        <a:t>No attempt</a:t>
                      </a:r>
                    </a:p>
                  </a:txBody>
                  <a:tcPr/>
                </a:tc>
                <a:extLst>
                  <a:ext uri="{0D108BD9-81ED-4DB2-BD59-A6C34878D82A}">
                    <a16:rowId xmlns:a16="http://schemas.microsoft.com/office/drawing/2014/main" val="2604660978"/>
                  </a:ext>
                </a:extLst>
              </a:tr>
              <a:tr h="471743">
                <a:tc>
                  <a:txBody>
                    <a:bodyPr/>
                    <a:lstStyle/>
                    <a:p>
                      <a:r>
                        <a:rPr lang="en-US" sz="1400" dirty="0"/>
                        <a:t>2013-03-01 </a:t>
                      </a:r>
                    </a:p>
                  </a:txBody>
                  <a:tcPr/>
                </a:tc>
                <a:tc>
                  <a:txBody>
                    <a:bodyPr/>
                    <a:lstStyle/>
                    <a:p>
                      <a:r>
                        <a:rPr lang="en-US" sz="1400" dirty="0"/>
                        <a:t>15:10:00</a:t>
                      </a:r>
                    </a:p>
                  </a:txBody>
                  <a:tcPr/>
                </a:tc>
                <a:tc>
                  <a:txBody>
                    <a:bodyPr/>
                    <a:lstStyle/>
                    <a:p>
                      <a:r>
                        <a:rPr lang="en-US" sz="1400" dirty="0"/>
                        <a:t>F9 v1.0 B0007</a:t>
                      </a:r>
                    </a:p>
                  </a:txBody>
                  <a:tcPr/>
                </a:tc>
                <a:tc>
                  <a:txBody>
                    <a:bodyPr/>
                    <a:lstStyle/>
                    <a:p>
                      <a:r>
                        <a:rPr lang="en-US" sz="1400" dirty="0"/>
                        <a:t>CCAFS LC-40</a:t>
                      </a:r>
                    </a:p>
                  </a:txBody>
                  <a:tcPr/>
                </a:tc>
                <a:tc>
                  <a:txBody>
                    <a:bodyPr/>
                    <a:lstStyle/>
                    <a:p>
                      <a:r>
                        <a:rPr lang="en-US" sz="1400" dirty="0"/>
                        <a:t>SpaceX CRS-2</a:t>
                      </a:r>
                    </a:p>
                  </a:txBody>
                  <a:tcPr/>
                </a:tc>
                <a:tc>
                  <a:txBody>
                    <a:bodyPr/>
                    <a:lstStyle/>
                    <a:p>
                      <a:r>
                        <a:rPr lang="en-US" sz="1400" dirty="0"/>
                        <a:t>677</a:t>
                      </a:r>
                    </a:p>
                  </a:txBody>
                  <a:tcPr/>
                </a:tc>
                <a:tc>
                  <a:txBody>
                    <a:bodyPr/>
                    <a:lstStyle/>
                    <a:p>
                      <a:r>
                        <a:rPr lang="en-US" sz="1400" dirty="0"/>
                        <a:t>LEO (ISS)</a:t>
                      </a:r>
                    </a:p>
                  </a:txBody>
                  <a:tcPr/>
                </a:tc>
                <a:tc>
                  <a:txBody>
                    <a:bodyPr/>
                    <a:lstStyle/>
                    <a:p>
                      <a:r>
                        <a:rPr lang="en-US" sz="1400" dirty="0"/>
                        <a:t>NASA (CRS)</a:t>
                      </a:r>
                    </a:p>
                  </a:txBody>
                  <a:tcPr/>
                </a:tc>
                <a:tc>
                  <a:txBody>
                    <a:bodyPr/>
                    <a:lstStyle/>
                    <a:p>
                      <a:r>
                        <a:rPr lang="en-US" sz="1400" dirty="0"/>
                        <a:t>Success</a:t>
                      </a:r>
                    </a:p>
                  </a:txBody>
                  <a:tcPr/>
                </a:tc>
                <a:tc>
                  <a:txBody>
                    <a:bodyPr/>
                    <a:lstStyle/>
                    <a:p>
                      <a:r>
                        <a:rPr lang="en-US" sz="1400" dirty="0"/>
                        <a:t>No attempt</a:t>
                      </a:r>
                    </a:p>
                  </a:txBody>
                  <a:tcPr/>
                </a:tc>
                <a:extLst>
                  <a:ext uri="{0D108BD9-81ED-4DB2-BD59-A6C34878D82A}">
                    <a16:rowId xmlns:a16="http://schemas.microsoft.com/office/drawing/2014/main" val="2928716225"/>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Total payload calculated above, by summing all payloads whose codes contain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5">
            <a:extLst>
              <a:ext uri="{FF2B5EF4-FFF2-40B4-BE49-F238E27FC236}">
                <a16:creationId xmlns:a16="http://schemas.microsoft.com/office/drawing/2014/main" id="{43D67340-1D22-BA8D-FCFC-A0F0180C1BC4}"/>
              </a:ext>
            </a:extLst>
          </p:cNvPr>
          <p:cNvGraphicFramePr>
            <a:graphicFrameLocks noGrp="1"/>
          </p:cNvGraphicFramePr>
          <p:nvPr>
            <p:extLst>
              <p:ext uri="{D42A27DB-BD31-4B8C-83A1-F6EECF244321}">
                <p14:modId xmlns:p14="http://schemas.microsoft.com/office/powerpoint/2010/main" val="1818213129"/>
              </p:ext>
            </p:extLst>
          </p:nvPr>
        </p:nvGraphicFramePr>
        <p:xfrm>
          <a:off x="1096335" y="2675315"/>
          <a:ext cx="1944577" cy="741680"/>
        </p:xfrm>
        <a:graphic>
          <a:graphicData uri="http://schemas.openxmlformats.org/drawingml/2006/table">
            <a:tbl>
              <a:tblPr firstRow="1" bandRow="1">
                <a:tableStyleId>{5C22544A-7EE6-4342-B048-85BDC9FD1C3A}</a:tableStyleId>
              </a:tblPr>
              <a:tblGrid>
                <a:gridCol w="1944577">
                  <a:extLst>
                    <a:ext uri="{9D8B030D-6E8A-4147-A177-3AD203B41FA5}">
                      <a16:colId xmlns:a16="http://schemas.microsoft.com/office/drawing/2014/main" val="3328499323"/>
                    </a:ext>
                  </a:extLst>
                </a:gridCol>
              </a:tblGrid>
              <a:tr h="370840">
                <a:tc>
                  <a:txBody>
                    <a:bodyPr/>
                    <a:lstStyle/>
                    <a:p>
                      <a:r>
                        <a:rPr lang="en-US" dirty="0"/>
                        <a:t>Total Payload (kg)</a:t>
                      </a:r>
                    </a:p>
                  </a:txBody>
                  <a:tcPr/>
                </a:tc>
                <a:extLst>
                  <a:ext uri="{0D108BD9-81ED-4DB2-BD59-A6C34878D82A}">
                    <a16:rowId xmlns:a16="http://schemas.microsoft.com/office/drawing/2014/main" val="389382857"/>
                  </a:ext>
                </a:extLst>
              </a:tr>
              <a:tr h="370840">
                <a:tc>
                  <a:txBody>
                    <a:bodyPr/>
                    <a:lstStyle/>
                    <a:p>
                      <a:r>
                        <a:rPr lang="en-US" dirty="0"/>
                        <a:t>111.268</a:t>
                      </a:r>
                    </a:p>
                  </a:txBody>
                  <a:tcPr/>
                </a:tc>
                <a:extLst>
                  <a:ext uri="{0D108BD9-81ED-4DB2-BD59-A6C34878D82A}">
                    <a16:rowId xmlns:a16="http://schemas.microsoft.com/office/drawing/2014/main" val="3210022380"/>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BF12A10E-718A-B3A6-3023-67B0DB343571}"/>
              </a:ext>
            </a:extLst>
          </p:cNvPr>
          <p:cNvSpPr txBox="1"/>
          <p:nvPr/>
        </p:nvSpPr>
        <p:spPr>
          <a:xfrm>
            <a:off x="996801" y="1725072"/>
            <a:ext cx="10209915" cy="3477875"/>
          </a:xfrm>
          <a:prstGeom prst="rect">
            <a:avLst/>
          </a:prstGeom>
          <a:noFill/>
        </p:spPr>
        <p:txBody>
          <a:bodyPr wrap="square">
            <a:spAutoFit/>
          </a:bodyPr>
          <a:lstStyle/>
          <a:p>
            <a:pPr marL="285750" indent="-285750">
              <a:buFont typeface="Wingdings" panose="05000000000000000000" pitchFamily="2" charset="2"/>
              <a:buChar char="Ø"/>
            </a:pPr>
            <a:r>
              <a:rPr lang="en-US" sz="2000" dirty="0"/>
              <a:t>The following methodologies were used to analyze data:</a:t>
            </a:r>
          </a:p>
          <a:p>
            <a:pPr lvl="1"/>
            <a:r>
              <a:rPr lang="en-US" sz="2000" dirty="0"/>
              <a:t>• Data Collection using web scraping and SpaceX API.</a:t>
            </a:r>
          </a:p>
          <a:p>
            <a:pPr lvl="1"/>
            <a:r>
              <a:rPr lang="en-US" sz="2000" dirty="0"/>
              <a:t>• Exploratory Data Analysis (EDA), including data wrangling, data visualization and interactive</a:t>
            </a:r>
          </a:p>
          <a:p>
            <a:pPr lvl="1"/>
            <a:r>
              <a:rPr lang="en-US" sz="2000" dirty="0"/>
              <a:t>visual analytics.</a:t>
            </a:r>
          </a:p>
          <a:p>
            <a:pPr lvl="1"/>
            <a:r>
              <a:rPr lang="en-US" sz="2000" dirty="0"/>
              <a:t>• Machine Learning Prediction.</a:t>
            </a:r>
          </a:p>
          <a:p>
            <a:pPr marL="285750" indent="-285750">
              <a:buFont typeface="Wingdings" panose="05000000000000000000" pitchFamily="2" charset="2"/>
              <a:buChar char="Ø"/>
            </a:pPr>
            <a:r>
              <a:rPr lang="en-US" sz="2000" dirty="0"/>
              <a:t>Summary of all results</a:t>
            </a:r>
          </a:p>
          <a:p>
            <a:pPr lvl="1"/>
            <a:r>
              <a:rPr lang="en-US" sz="2000" dirty="0"/>
              <a:t>• It was possible to collected valuable data from public sources.</a:t>
            </a:r>
          </a:p>
          <a:p>
            <a:pPr lvl="1"/>
            <a:r>
              <a:rPr lang="en-US" sz="2000" dirty="0"/>
              <a:t>• EDA allowed to identify which features are the best to predict success of launchings.</a:t>
            </a:r>
          </a:p>
          <a:p>
            <a:pPr lvl="1"/>
            <a:r>
              <a:rPr lang="en-US" sz="2000" dirty="0"/>
              <a:t>• Machine Learning Prediction showed the best model to predict which characteristics are</a:t>
            </a:r>
          </a:p>
          <a:p>
            <a:pPr lvl="1"/>
            <a:r>
              <a:rPr lang="en-US" sz="2000" dirty="0"/>
              <a:t>important to drive this opportunity by the best way, using all collected data.</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Filtering data by the booster version above and calculating the average payload mass we obtained the value of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5">
            <a:extLst>
              <a:ext uri="{FF2B5EF4-FFF2-40B4-BE49-F238E27FC236}">
                <a16:creationId xmlns:a16="http://schemas.microsoft.com/office/drawing/2014/main" id="{48A14248-6B98-E6AA-89F9-F3A1A39551D5}"/>
              </a:ext>
            </a:extLst>
          </p:cNvPr>
          <p:cNvGraphicFramePr>
            <a:graphicFrameLocks noGrp="1"/>
          </p:cNvGraphicFramePr>
          <p:nvPr>
            <p:extLst>
              <p:ext uri="{D42A27DB-BD31-4B8C-83A1-F6EECF244321}">
                <p14:modId xmlns:p14="http://schemas.microsoft.com/office/powerpoint/2010/main" val="1928358214"/>
              </p:ext>
            </p:extLst>
          </p:nvPr>
        </p:nvGraphicFramePr>
        <p:xfrm>
          <a:off x="1075069" y="2694605"/>
          <a:ext cx="1955209" cy="741680"/>
        </p:xfrm>
        <a:graphic>
          <a:graphicData uri="http://schemas.openxmlformats.org/drawingml/2006/table">
            <a:tbl>
              <a:tblPr firstRow="1" bandRow="1">
                <a:tableStyleId>{5C22544A-7EE6-4342-B048-85BDC9FD1C3A}</a:tableStyleId>
              </a:tblPr>
              <a:tblGrid>
                <a:gridCol w="1955209">
                  <a:extLst>
                    <a:ext uri="{9D8B030D-6E8A-4147-A177-3AD203B41FA5}">
                      <a16:colId xmlns:a16="http://schemas.microsoft.com/office/drawing/2014/main" val="958640410"/>
                    </a:ext>
                  </a:extLst>
                </a:gridCol>
              </a:tblGrid>
              <a:tr h="370840">
                <a:tc>
                  <a:txBody>
                    <a:bodyPr/>
                    <a:lstStyle/>
                    <a:p>
                      <a:r>
                        <a:rPr lang="en-US" dirty="0"/>
                        <a:t>Avg Payload (kg)</a:t>
                      </a:r>
                    </a:p>
                  </a:txBody>
                  <a:tcPr/>
                </a:tc>
                <a:extLst>
                  <a:ext uri="{0D108BD9-81ED-4DB2-BD59-A6C34878D82A}">
                    <a16:rowId xmlns:a16="http://schemas.microsoft.com/office/drawing/2014/main" val="2038241565"/>
                  </a:ext>
                </a:extLst>
              </a:tr>
              <a:tr h="370840">
                <a:tc>
                  <a:txBody>
                    <a:bodyPr/>
                    <a:lstStyle/>
                    <a:p>
                      <a:r>
                        <a:rPr lang="en-US" dirty="0"/>
                        <a:t>2.928</a:t>
                      </a:r>
                    </a:p>
                  </a:txBody>
                  <a:tcPr/>
                </a:tc>
                <a:extLst>
                  <a:ext uri="{0D108BD9-81ED-4DB2-BD59-A6C34878D82A}">
                    <a16:rowId xmlns:a16="http://schemas.microsoft.com/office/drawing/2014/main" val="1284890457"/>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By filtering data by successful landing outcome on ground pad and getting the minimum value for date it’s possible to identify the first occurrence, that happened on 12/22/2015.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5">
            <a:extLst>
              <a:ext uri="{FF2B5EF4-FFF2-40B4-BE49-F238E27FC236}">
                <a16:creationId xmlns:a16="http://schemas.microsoft.com/office/drawing/2014/main" id="{E2F3FEFD-C396-93FF-B9E6-FA59DB943092}"/>
              </a:ext>
            </a:extLst>
          </p:cNvPr>
          <p:cNvGraphicFramePr>
            <a:graphicFrameLocks noGrp="1"/>
          </p:cNvGraphicFramePr>
          <p:nvPr>
            <p:extLst>
              <p:ext uri="{D42A27DB-BD31-4B8C-83A1-F6EECF244321}">
                <p14:modId xmlns:p14="http://schemas.microsoft.com/office/powerpoint/2010/main" val="149033543"/>
              </p:ext>
            </p:extLst>
          </p:nvPr>
        </p:nvGraphicFramePr>
        <p:xfrm>
          <a:off x="1075069" y="2694605"/>
          <a:ext cx="1955209" cy="741680"/>
        </p:xfrm>
        <a:graphic>
          <a:graphicData uri="http://schemas.openxmlformats.org/drawingml/2006/table">
            <a:tbl>
              <a:tblPr firstRow="1" bandRow="1">
                <a:tableStyleId>{5C22544A-7EE6-4342-B048-85BDC9FD1C3A}</a:tableStyleId>
              </a:tblPr>
              <a:tblGrid>
                <a:gridCol w="1955209">
                  <a:extLst>
                    <a:ext uri="{9D8B030D-6E8A-4147-A177-3AD203B41FA5}">
                      <a16:colId xmlns:a16="http://schemas.microsoft.com/office/drawing/2014/main" val="958640410"/>
                    </a:ext>
                  </a:extLst>
                </a:gridCol>
              </a:tblGrid>
              <a:tr h="370840">
                <a:tc>
                  <a:txBody>
                    <a:bodyPr/>
                    <a:lstStyle/>
                    <a:p>
                      <a:r>
                        <a:rPr lang="en-US" dirty="0"/>
                        <a:t>Min Date</a:t>
                      </a:r>
                    </a:p>
                  </a:txBody>
                  <a:tcPr/>
                </a:tc>
                <a:extLst>
                  <a:ext uri="{0D108BD9-81ED-4DB2-BD59-A6C34878D82A}">
                    <a16:rowId xmlns:a16="http://schemas.microsoft.com/office/drawing/2014/main" val="2038241565"/>
                  </a:ext>
                </a:extLst>
              </a:tr>
              <a:tr h="370840">
                <a:tc>
                  <a:txBody>
                    <a:bodyPr/>
                    <a:lstStyle/>
                    <a:p>
                      <a:r>
                        <a:rPr lang="en-US" dirty="0"/>
                        <a:t>2015-12-22</a:t>
                      </a:r>
                    </a:p>
                  </a:txBody>
                  <a:tcPr/>
                </a:tc>
                <a:extLst>
                  <a:ext uri="{0D108BD9-81ED-4DB2-BD59-A6C34878D82A}">
                    <a16:rowId xmlns:a16="http://schemas.microsoft.com/office/drawing/2014/main" val="1284890457"/>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Selecting distinct booster versions according to the filters above, these 4 are the 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2">
            <a:extLst>
              <a:ext uri="{FF2B5EF4-FFF2-40B4-BE49-F238E27FC236}">
                <a16:creationId xmlns:a16="http://schemas.microsoft.com/office/drawing/2014/main" id="{FDC2CB16-9805-545C-9CD0-053D7F31AA95}"/>
              </a:ext>
            </a:extLst>
          </p:cNvPr>
          <p:cNvGraphicFramePr>
            <a:graphicFrameLocks noGrp="1"/>
          </p:cNvGraphicFramePr>
          <p:nvPr>
            <p:extLst>
              <p:ext uri="{D42A27DB-BD31-4B8C-83A1-F6EECF244321}">
                <p14:modId xmlns:p14="http://schemas.microsoft.com/office/powerpoint/2010/main" val="2981858073"/>
              </p:ext>
            </p:extLst>
          </p:nvPr>
        </p:nvGraphicFramePr>
        <p:xfrm>
          <a:off x="1106967" y="2629536"/>
          <a:ext cx="1742559" cy="1854200"/>
        </p:xfrm>
        <a:graphic>
          <a:graphicData uri="http://schemas.openxmlformats.org/drawingml/2006/table">
            <a:tbl>
              <a:tblPr firstRow="1" bandRow="1">
                <a:tableStyleId>{5C22544A-7EE6-4342-B048-85BDC9FD1C3A}</a:tableStyleId>
              </a:tblPr>
              <a:tblGrid>
                <a:gridCol w="1742559">
                  <a:extLst>
                    <a:ext uri="{9D8B030D-6E8A-4147-A177-3AD203B41FA5}">
                      <a16:colId xmlns:a16="http://schemas.microsoft.com/office/drawing/2014/main" val="155276209"/>
                    </a:ext>
                  </a:extLst>
                </a:gridCol>
              </a:tblGrid>
              <a:tr h="370840">
                <a:tc>
                  <a:txBody>
                    <a:bodyPr/>
                    <a:lstStyle/>
                    <a:p>
                      <a:r>
                        <a:rPr lang="en-US" dirty="0"/>
                        <a:t>Booster Version</a:t>
                      </a:r>
                    </a:p>
                  </a:txBody>
                  <a:tcPr/>
                </a:tc>
                <a:extLst>
                  <a:ext uri="{0D108BD9-81ED-4DB2-BD59-A6C34878D82A}">
                    <a16:rowId xmlns:a16="http://schemas.microsoft.com/office/drawing/2014/main" val="2980942449"/>
                  </a:ext>
                </a:extLst>
              </a:tr>
              <a:tr h="370840">
                <a:tc>
                  <a:txBody>
                    <a:bodyPr/>
                    <a:lstStyle/>
                    <a:p>
                      <a:r>
                        <a:rPr lang="en-US" dirty="0"/>
                        <a:t>F9 FT B1021.2</a:t>
                      </a:r>
                    </a:p>
                  </a:txBody>
                  <a:tcPr/>
                </a:tc>
                <a:extLst>
                  <a:ext uri="{0D108BD9-81ED-4DB2-BD59-A6C34878D82A}">
                    <a16:rowId xmlns:a16="http://schemas.microsoft.com/office/drawing/2014/main" val="2315630857"/>
                  </a:ext>
                </a:extLst>
              </a:tr>
              <a:tr h="370840">
                <a:tc>
                  <a:txBody>
                    <a:bodyPr/>
                    <a:lstStyle/>
                    <a:p>
                      <a:r>
                        <a:rPr lang="en-US" dirty="0"/>
                        <a:t>F9 FT B1031.2</a:t>
                      </a:r>
                    </a:p>
                  </a:txBody>
                  <a:tcPr/>
                </a:tc>
                <a:extLst>
                  <a:ext uri="{0D108BD9-81ED-4DB2-BD59-A6C34878D82A}">
                    <a16:rowId xmlns:a16="http://schemas.microsoft.com/office/drawing/2014/main" val="2642452910"/>
                  </a:ext>
                </a:extLst>
              </a:tr>
              <a:tr h="370840">
                <a:tc>
                  <a:txBody>
                    <a:bodyPr/>
                    <a:lstStyle/>
                    <a:p>
                      <a:r>
                        <a:rPr lang="en-US" dirty="0"/>
                        <a:t>F9 FT B1022</a:t>
                      </a:r>
                    </a:p>
                  </a:txBody>
                  <a:tcPr/>
                </a:tc>
                <a:extLst>
                  <a:ext uri="{0D108BD9-81ED-4DB2-BD59-A6C34878D82A}">
                    <a16:rowId xmlns:a16="http://schemas.microsoft.com/office/drawing/2014/main" val="560025015"/>
                  </a:ext>
                </a:extLst>
              </a:tr>
              <a:tr h="370840">
                <a:tc>
                  <a:txBody>
                    <a:bodyPr/>
                    <a:lstStyle/>
                    <a:p>
                      <a:r>
                        <a:rPr lang="en-US" dirty="0"/>
                        <a:t>F9 FT B1026</a:t>
                      </a:r>
                    </a:p>
                  </a:txBody>
                  <a:tcPr/>
                </a:tc>
                <a:extLst>
                  <a:ext uri="{0D108BD9-81ED-4DB2-BD59-A6C34878D82A}">
                    <a16:rowId xmlns:a16="http://schemas.microsoft.com/office/drawing/2014/main" val="365051464"/>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Grouping mission outcomes and counting records for each group led us to the summary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5">
            <a:extLst>
              <a:ext uri="{FF2B5EF4-FFF2-40B4-BE49-F238E27FC236}">
                <a16:creationId xmlns:a16="http://schemas.microsoft.com/office/drawing/2014/main" id="{8FEBC58B-20AB-6A62-EE5F-3E2B11699963}"/>
              </a:ext>
            </a:extLst>
          </p:cNvPr>
          <p:cNvGraphicFramePr>
            <a:graphicFrameLocks noGrp="1"/>
          </p:cNvGraphicFramePr>
          <p:nvPr>
            <p:extLst>
              <p:ext uri="{D42A27DB-BD31-4B8C-83A1-F6EECF244321}">
                <p14:modId xmlns:p14="http://schemas.microsoft.com/office/powerpoint/2010/main" val="3875289725"/>
              </p:ext>
            </p:extLst>
          </p:nvPr>
        </p:nvGraphicFramePr>
        <p:xfrm>
          <a:off x="1043172" y="2699040"/>
          <a:ext cx="5506484" cy="1715192"/>
        </p:xfrm>
        <a:graphic>
          <a:graphicData uri="http://schemas.openxmlformats.org/drawingml/2006/table">
            <a:tbl>
              <a:tblPr firstRow="1" bandRow="1">
                <a:tableStyleId>{5C22544A-7EE6-4342-B048-85BDC9FD1C3A}</a:tableStyleId>
              </a:tblPr>
              <a:tblGrid>
                <a:gridCol w="3948585">
                  <a:extLst>
                    <a:ext uri="{9D8B030D-6E8A-4147-A177-3AD203B41FA5}">
                      <a16:colId xmlns:a16="http://schemas.microsoft.com/office/drawing/2014/main" val="3243947797"/>
                    </a:ext>
                  </a:extLst>
                </a:gridCol>
                <a:gridCol w="1557899">
                  <a:extLst>
                    <a:ext uri="{9D8B030D-6E8A-4147-A177-3AD203B41FA5}">
                      <a16:colId xmlns:a16="http://schemas.microsoft.com/office/drawing/2014/main" val="2937986340"/>
                    </a:ext>
                  </a:extLst>
                </a:gridCol>
              </a:tblGrid>
              <a:tr h="428798">
                <a:tc>
                  <a:txBody>
                    <a:bodyPr/>
                    <a:lstStyle/>
                    <a:p>
                      <a:r>
                        <a:rPr lang="en-US" dirty="0"/>
                        <a:t>Mission Outcome</a:t>
                      </a:r>
                    </a:p>
                  </a:txBody>
                  <a:tcPr/>
                </a:tc>
                <a:tc>
                  <a:txBody>
                    <a:bodyPr/>
                    <a:lstStyle/>
                    <a:p>
                      <a:r>
                        <a:rPr lang="en-US" dirty="0"/>
                        <a:t>Occurrences</a:t>
                      </a:r>
                    </a:p>
                  </a:txBody>
                  <a:tcPr/>
                </a:tc>
                <a:extLst>
                  <a:ext uri="{0D108BD9-81ED-4DB2-BD59-A6C34878D82A}">
                    <a16:rowId xmlns:a16="http://schemas.microsoft.com/office/drawing/2014/main" val="4195680290"/>
                  </a:ext>
                </a:extLst>
              </a:tr>
              <a:tr h="428798">
                <a:tc>
                  <a:txBody>
                    <a:bodyPr/>
                    <a:lstStyle/>
                    <a:p>
                      <a:r>
                        <a:rPr lang="en-US" dirty="0"/>
                        <a:t>Success</a:t>
                      </a:r>
                    </a:p>
                  </a:txBody>
                  <a:tcPr/>
                </a:tc>
                <a:tc>
                  <a:txBody>
                    <a:bodyPr/>
                    <a:lstStyle/>
                    <a:p>
                      <a:pPr algn="ctr"/>
                      <a:r>
                        <a:rPr lang="en-US" dirty="0"/>
                        <a:t>99</a:t>
                      </a:r>
                    </a:p>
                  </a:txBody>
                  <a:tcPr/>
                </a:tc>
                <a:extLst>
                  <a:ext uri="{0D108BD9-81ED-4DB2-BD59-A6C34878D82A}">
                    <a16:rowId xmlns:a16="http://schemas.microsoft.com/office/drawing/2014/main" val="1612508709"/>
                  </a:ext>
                </a:extLst>
              </a:tr>
              <a:tr h="428798">
                <a:tc>
                  <a:txBody>
                    <a:bodyPr/>
                    <a:lstStyle/>
                    <a:p>
                      <a:r>
                        <a:rPr lang="en-US" dirty="0"/>
                        <a:t>Success (payload status unclear)</a:t>
                      </a:r>
                    </a:p>
                  </a:txBody>
                  <a:tcPr/>
                </a:tc>
                <a:tc>
                  <a:txBody>
                    <a:bodyPr/>
                    <a:lstStyle/>
                    <a:p>
                      <a:pPr algn="ctr"/>
                      <a:r>
                        <a:rPr lang="en-US" dirty="0"/>
                        <a:t>1</a:t>
                      </a:r>
                    </a:p>
                  </a:txBody>
                  <a:tcPr/>
                </a:tc>
                <a:extLst>
                  <a:ext uri="{0D108BD9-81ED-4DB2-BD59-A6C34878D82A}">
                    <a16:rowId xmlns:a16="http://schemas.microsoft.com/office/drawing/2014/main" val="746405318"/>
                  </a:ext>
                </a:extLst>
              </a:tr>
              <a:tr h="428798">
                <a:tc>
                  <a:txBody>
                    <a:bodyPr/>
                    <a:lstStyle/>
                    <a:p>
                      <a:r>
                        <a:rPr lang="en-US" dirty="0"/>
                        <a:t>Failure (in flight)</a:t>
                      </a:r>
                    </a:p>
                  </a:txBody>
                  <a:tcPr/>
                </a:tc>
                <a:tc>
                  <a:txBody>
                    <a:bodyPr/>
                    <a:lstStyle/>
                    <a:p>
                      <a:pPr algn="ctr"/>
                      <a:r>
                        <a:rPr lang="en-US" dirty="0"/>
                        <a:t>1</a:t>
                      </a:r>
                    </a:p>
                  </a:txBody>
                  <a:tcPr/>
                </a:tc>
                <a:extLst>
                  <a:ext uri="{0D108BD9-81ED-4DB2-BD59-A6C34878D82A}">
                    <a16:rowId xmlns:a16="http://schemas.microsoft.com/office/drawing/2014/main" val="3311170601"/>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are the boosters which have carried the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5">
            <a:extLst>
              <a:ext uri="{FF2B5EF4-FFF2-40B4-BE49-F238E27FC236}">
                <a16:creationId xmlns:a16="http://schemas.microsoft.com/office/drawing/2014/main" id="{4BF6F877-840D-BA88-DE3B-E7D1598BAF2F}"/>
              </a:ext>
            </a:extLst>
          </p:cNvPr>
          <p:cNvGraphicFramePr>
            <a:graphicFrameLocks noGrp="1"/>
          </p:cNvGraphicFramePr>
          <p:nvPr>
            <p:extLst>
              <p:ext uri="{D42A27DB-BD31-4B8C-83A1-F6EECF244321}">
                <p14:modId xmlns:p14="http://schemas.microsoft.com/office/powerpoint/2010/main" val="3256683626"/>
              </p:ext>
            </p:extLst>
          </p:nvPr>
        </p:nvGraphicFramePr>
        <p:xfrm>
          <a:off x="958111" y="2258696"/>
          <a:ext cx="2167861" cy="2595880"/>
        </p:xfrm>
        <a:graphic>
          <a:graphicData uri="http://schemas.openxmlformats.org/drawingml/2006/table">
            <a:tbl>
              <a:tblPr firstRow="1" bandRow="1">
                <a:tableStyleId>{5C22544A-7EE6-4342-B048-85BDC9FD1C3A}</a:tableStyleId>
              </a:tblPr>
              <a:tblGrid>
                <a:gridCol w="2167861">
                  <a:extLst>
                    <a:ext uri="{9D8B030D-6E8A-4147-A177-3AD203B41FA5}">
                      <a16:colId xmlns:a16="http://schemas.microsoft.com/office/drawing/2014/main" val="787462460"/>
                    </a:ext>
                  </a:extLst>
                </a:gridCol>
              </a:tblGrid>
              <a:tr h="370840">
                <a:tc>
                  <a:txBody>
                    <a:bodyPr/>
                    <a:lstStyle/>
                    <a:p>
                      <a:r>
                        <a:rPr lang="en-US" dirty="0"/>
                        <a:t>Booster Version (...)</a:t>
                      </a:r>
                    </a:p>
                  </a:txBody>
                  <a:tcPr/>
                </a:tc>
                <a:extLst>
                  <a:ext uri="{0D108BD9-81ED-4DB2-BD59-A6C34878D82A}">
                    <a16:rowId xmlns:a16="http://schemas.microsoft.com/office/drawing/2014/main" val="2951568781"/>
                  </a:ext>
                </a:extLst>
              </a:tr>
              <a:tr h="370840">
                <a:tc>
                  <a:txBody>
                    <a:bodyPr/>
                    <a:lstStyle/>
                    <a:p>
                      <a:r>
                        <a:rPr lang="en-US" dirty="0"/>
                        <a:t>F9 B5 B1048.4</a:t>
                      </a:r>
                    </a:p>
                  </a:txBody>
                  <a:tcPr/>
                </a:tc>
                <a:extLst>
                  <a:ext uri="{0D108BD9-81ED-4DB2-BD59-A6C34878D82A}">
                    <a16:rowId xmlns:a16="http://schemas.microsoft.com/office/drawing/2014/main" val="388876353"/>
                  </a:ext>
                </a:extLst>
              </a:tr>
              <a:tr h="370840">
                <a:tc>
                  <a:txBody>
                    <a:bodyPr/>
                    <a:lstStyle/>
                    <a:p>
                      <a:r>
                        <a:rPr lang="en-US" dirty="0"/>
                        <a:t>F9 B5 B1048.5</a:t>
                      </a:r>
                    </a:p>
                  </a:txBody>
                  <a:tcPr/>
                </a:tc>
                <a:extLst>
                  <a:ext uri="{0D108BD9-81ED-4DB2-BD59-A6C34878D82A}">
                    <a16:rowId xmlns:a16="http://schemas.microsoft.com/office/drawing/2014/main" val="548966241"/>
                  </a:ext>
                </a:extLst>
              </a:tr>
              <a:tr h="370840">
                <a:tc>
                  <a:txBody>
                    <a:bodyPr/>
                    <a:lstStyle/>
                    <a:p>
                      <a:r>
                        <a:rPr lang="en-US" dirty="0"/>
                        <a:t>F9 B5 B1049.4</a:t>
                      </a:r>
                    </a:p>
                  </a:txBody>
                  <a:tcPr/>
                </a:tc>
                <a:extLst>
                  <a:ext uri="{0D108BD9-81ED-4DB2-BD59-A6C34878D82A}">
                    <a16:rowId xmlns:a16="http://schemas.microsoft.com/office/drawing/2014/main" val="2934023560"/>
                  </a:ext>
                </a:extLst>
              </a:tr>
              <a:tr h="370840">
                <a:tc>
                  <a:txBody>
                    <a:bodyPr/>
                    <a:lstStyle/>
                    <a:p>
                      <a:r>
                        <a:rPr lang="en-US" dirty="0"/>
                        <a:t>F9 B5 B1049.5</a:t>
                      </a:r>
                    </a:p>
                  </a:txBody>
                  <a:tcPr/>
                </a:tc>
                <a:extLst>
                  <a:ext uri="{0D108BD9-81ED-4DB2-BD59-A6C34878D82A}">
                    <a16:rowId xmlns:a16="http://schemas.microsoft.com/office/drawing/2014/main" val="2835837895"/>
                  </a:ext>
                </a:extLst>
              </a:tr>
              <a:tr h="370840">
                <a:tc>
                  <a:txBody>
                    <a:bodyPr/>
                    <a:lstStyle/>
                    <a:p>
                      <a:r>
                        <a:rPr lang="en-US" dirty="0"/>
                        <a:t>F9 B5 B1049.7</a:t>
                      </a:r>
                    </a:p>
                  </a:txBody>
                  <a:tcPr/>
                </a:tc>
                <a:extLst>
                  <a:ext uri="{0D108BD9-81ED-4DB2-BD59-A6C34878D82A}">
                    <a16:rowId xmlns:a16="http://schemas.microsoft.com/office/drawing/2014/main" val="3909661110"/>
                  </a:ext>
                </a:extLst>
              </a:tr>
              <a:tr h="370840">
                <a:tc>
                  <a:txBody>
                    <a:bodyPr/>
                    <a:lstStyle/>
                    <a:p>
                      <a:r>
                        <a:rPr lang="en-US" dirty="0"/>
                        <a:t>F9 B5 B1051.3</a:t>
                      </a:r>
                    </a:p>
                  </a:txBody>
                  <a:tcPr/>
                </a:tc>
                <a:extLst>
                  <a:ext uri="{0D108BD9-81ED-4DB2-BD59-A6C34878D82A}">
                    <a16:rowId xmlns:a16="http://schemas.microsoft.com/office/drawing/2014/main" val="3078541596"/>
                  </a:ext>
                </a:extLst>
              </a:tr>
            </a:tbl>
          </a:graphicData>
        </a:graphic>
      </p:graphicFrame>
      <p:graphicFrame>
        <p:nvGraphicFramePr>
          <p:cNvPr id="6" name="Table 5">
            <a:extLst>
              <a:ext uri="{FF2B5EF4-FFF2-40B4-BE49-F238E27FC236}">
                <a16:creationId xmlns:a16="http://schemas.microsoft.com/office/drawing/2014/main" id="{98663AEF-ED01-A041-A448-FB0973120D50}"/>
              </a:ext>
            </a:extLst>
          </p:cNvPr>
          <p:cNvGraphicFramePr>
            <a:graphicFrameLocks noGrp="1"/>
          </p:cNvGraphicFramePr>
          <p:nvPr>
            <p:extLst>
              <p:ext uri="{D42A27DB-BD31-4B8C-83A1-F6EECF244321}">
                <p14:modId xmlns:p14="http://schemas.microsoft.com/office/powerpoint/2010/main" val="1295877732"/>
              </p:ext>
            </p:extLst>
          </p:nvPr>
        </p:nvGraphicFramePr>
        <p:xfrm>
          <a:off x="4367488" y="2258696"/>
          <a:ext cx="1831294" cy="2595880"/>
        </p:xfrm>
        <a:graphic>
          <a:graphicData uri="http://schemas.openxmlformats.org/drawingml/2006/table">
            <a:tbl>
              <a:tblPr firstRow="1" bandRow="1">
                <a:tableStyleId>{5C22544A-7EE6-4342-B048-85BDC9FD1C3A}</a:tableStyleId>
              </a:tblPr>
              <a:tblGrid>
                <a:gridCol w="1831294">
                  <a:extLst>
                    <a:ext uri="{9D8B030D-6E8A-4147-A177-3AD203B41FA5}">
                      <a16:colId xmlns:a16="http://schemas.microsoft.com/office/drawing/2014/main" val="787462460"/>
                    </a:ext>
                  </a:extLst>
                </a:gridCol>
              </a:tblGrid>
              <a:tr h="370840">
                <a:tc>
                  <a:txBody>
                    <a:bodyPr/>
                    <a:lstStyle/>
                    <a:p>
                      <a:r>
                        <a:rPr lang="en-US" dirty="0"/>
                        <a:t>Booster Version</a:t>
                      </a:r>
                    </a:p>
                  </a:txBody>
                  <a:tcPr/>
                </a:tc>
                <a:extLst>
                  <a:ext uri="{0D108BD9-81ED-4DB2-BD59-A6C34878D82A}">
                    <a16:rowId xmlns:a16="http://schemas.microsoft.com/office/drawing/2014/main" val="2951568781"/>
                  </a:ext>
                </a:extLst>
              </a:tr>
              <a:tr h="370840">
                <a:tc>
                  <a:txBody>
                    <a:bodyPr/>
                    <a:lstStyle/>
                    <a:p>
                      <a:r>
                        <a:rPr lang="en-US" dirty="0"/>
                        <a:t>F9 B5 B1051.4</a:t>
                      </a:r>
                    </a:p>
                  </a:txBody>
                  <a:tcPr/>
                </a:tc>
                <a:extLst>
                  <a:ext uri="{0D108BD9-81ED-4DB2-BD59-A6C34878D82A}">
                    <a16:rowId xmlns:a16="http://schemas.microsoft.com/office/drawing/2014/main" val="388876353"/>
                  </a:ext>
                </a:extLst>
              </a:tr>
              <a:tr h="370840">
                <a:tc>
                  <a:txBody>
                    <a:bodyPr/>
                    <a:lstStyle/>
                    <a:p>
                      <a:r>
                        <a:rPr lang="en-US" dirty="0"/>
                        <a:t>F9 B5 B1051.6</a:t>
                      </a:r>
                    </a:p>
                  </a:txBody>
                  <a:tcPr/>
                </a:tc>
                <a:extLst>
                  <a:ext uri="{0D108BD9-81ED-4DB2-BD59-A6C34878D82A}">
                    <a16:rowId xmlns:a16="http://schemas.microsoft.com/office/drawing/2014/main" val="548966241"/>
                  </a:ext>
                </a:extLst>
              </a:tr>
              <a:tr h="370840">
                <a:tc>
                  <a:txBody>
                    <a:bodyPr/>
                    <a:lstStyle/>
                    <a:p>
                      <a:r>
                        <a:rPr lang="en-US" dirty="0"/>
                        <a:t>F9 B5 B1056.4</a:t>
                      </a:r>
                    </a:p>
                  </a:txBody>
                  <a:tcPr/>
                </a:tc>
                <a:extLst>
                  <a:ext uri="{0D108BD9-81ED-4DB2-BD59-A6C34878D82A}">
                    <a16:rowId xmlns:a16="http://schemas.microsoft.com/office/drawing/2014/main" val="2934023560"/>
                  </a:ext>
                </a:extLst>
              </a:tr>
              <a:tr h="370840">
                <a:tc>
                  <a:txBody>
                    <a:bodyPr/>
                    <a:lstStyle/>
                    <a:p>
                      <a:r>
                        <a:rPr lang="en-US" dirty="0"/>
                        <a:t>F9 B5 B1058.3</a:t>
                      </a:r>
                    </a:p>
                  </a:txBody>
                  <a:tcPr/>
                </a:tc>
                <a:extLst>
                  <a:ext uri="{0D108BD9-81ED-4DB2-BD59-A6C34878D82A}">
                    <a16:rowId xmlns:a16="http://schemas.microsoft.com/office/drawing/2014/main" val="2835837895"/>
                  </a:ext>
                </a:extLst>
              </a:tr>
              <a:tr h="370840">
                <a:tc>
                  <a:txBody>
                    <a:bodyPr/>
                    <a:lstStyle/>
                    <a:p>
                      <a:r>
                        <a:rPr lang="en-US" dirty="0"/>
                        <a:t>F9 B5 B1060.2</a:t>
                      </a:r>
                    </a:p>
                  </a:txBody>
                  <a:tcPr/>
                </a:tc>
                <a:extLst>
                  <a:ext uri="{0D108BD9-81ED-4DB2-BD59-A6C34878D82A}">
                    <a16:rowId xmlns:a16="http://schemas.microsoft.com/office/drawing/2014/main" val="3909661110"/>
                  </a:ext>
                </a:extLst>
              </a:tr>
              <a:tr h="370840">
                <a:tc>
                  <a:txBody>
                    <a:bodyPr/>
                    <a:lstStyle/>
                    <a:p>
                      <a:r>
                        <a:rPr lang="en-US" dirty="0"/>
                        <a:t>F9 B5 B1060.3</a:t>
                      </a:r>
                    </a:p>
                  </a:txBody>
                  <a:tcPr/>
                </a:tc>
                <a:extLst>
                  <a:ext uri="{0D108BD9-81ED-4DB2-BD59-A6C34878D82A}">
                    <a16:rowId xmlns:a16="http://schemas.microsoft.com/office/drawing/2014/main" val="3078541596"/>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list above has the only two occurrences.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5">
            <a:extLst>
              <a:ext uri="{FF2B5EF4-FFF2-40B4-BE49-F238E27FC236}">
                <a16:creationId xmlns:a16="http://schemas.microsoft.com/office/drawing/2014/main" id="{EB91AF59-F305-515B-1B04-E9D55CF8B216}"/>
              </a:ext>
            </a:extLst>
          </p:cNvPr>
          <p:cNvGraphicFramePr>
            <a:graphicFrameLocks noGrp="1"/>
          </p:cNvGraphicFramePr>
          <p:nvPr>
            <p:extLst>
              <p:ext uri="{D42A27DB-BD31-4B8C-83A1-F6EECF244321}">
                <p14:modId xmlns:p14="http://schemas.microsoft.com/office/powerpoint/2010/main" val="3588709715"/>
              </p:ext>
            </p:extLst>
          </p:nvPr>
        </p:nvGraphicFramePr>
        <p:xfrm>
          <a:off x="990009" y="2813079"/>
          <a:ext cx="3507563" cy="1112520"/>
        </p:xfrm>
        <a:graphic>
          <a:graphicData uri="http://schemas.openxmlformats.org/drawingml/2006/table">
            <a:tbl>
              <a:tblPr firstRow="1" bandRow="1">
                <a:tableStyleId>{5C22544A-7EE6-4342-B048-85BDC9FD1C3A}</a:tableStyleId>
              </a:tblPr>
              <a:tblGrid>
                <a:gridCol w="1827619">
                  <a:extLst>
                    <a:ext uri="{9D8B030D-6E8A-4147-A177-3AD203B41FA5}">
                      <a16:colId xmlns:a16="http://schemas.microsoft.com/office/drawing/2014/main" val="227841953"/>
                    </a:ext>
                  </a:extLst>
                </a:gridCol>
                <a:gridCol w="1679944">
                  <a:extLst>
                    <a:ext uri="{9D8B030D-6E8A-4147-A177-3AD203B41FA5}">
                      <a16:colId xmlns:a16="http://schemas.microsoft.com/office/drawing/2014/main" val="637403453"/>
                    </a:ext>
                  </a:extLst>
                </a:gridCol>
              </a:tblGrid>
              <a:tr h="370840">
                <a:tc>
                  <a:txBody>
                    <a:bodyPr/>
                    <a:lstStyle/>
                    <a:p>
                      <a:r>
                        <a:rPr lang="en-US" dirty="0"/>
                        <a:t>Booster Version</a:t>
                      </a:r>
                    </a:p>
                  </a:txBody>
                  <a:tcPr/>
                </a:tc>
                <a:tc>
                  <a:txBody>
                    <a:bodyPr/>
                    <a:lstStyle/>
                    <a:p>
                      <a:r>
                        <a:rPr lang="en-US" dirty="0"/>
                        <a:t>Launch Site</a:t>
                      </a:r>
                    </a:p>
                  </a:txBody>
                  <a:tcPr/>
                </a:tc>
                <a:extLst>
                  <a:ext uri="{0D108BD9-81ED-4DB2-BD59-A6C34878D82A}">
                    <a16:rowId xmlns:a16="http://schemas.microsoft.com/office/drawing/2014/main" val="3181466937"/>
                  </a:ext>
                </a:extLst>
              </a:tr>
              <a:tr h="370840">
                <a:tc>
                  <a:txBody>
                    <a:bodyPr/>
                    <a:lstStyle/>
                    <a:p>
                      <a:r>
                        <a:rPr lang="en-US" dirty="0"/>
                        <a:t>F9 v1.1 B1012</a:t>
                      </a:r>
                    </a:p>
                  </a:txBody>
                  <a:tcPr/>
                </a:tc>
                <a:tc>
                  <a:txBody>
                    <a:bodyPr/>
                    <a:lstStyle/>
                    <a:p>
                      <a:r>
                        <a:rPr lang="en-US" dirty="0"/>
                        <a:t>CCAFS LC-40</a:t>
                      </a:r>
                    </a:p>
                  </a:txBody>
                  <a:tcPr/>
                </a:tc>
                <a:extLst>
                  <a:ext uri="{0D108BD9-81ED-4DB2-BD59-A6C34878D82A}">
                    <a16:rowId xmlns:a16="http://schemas.microsoft.com/office/drawing/2014/main" val="231679330"/>
                  </a:ext>
                </a:extLst>
              </a:tr>
              <a:tr h="370840">
                <a:tc>
                  <a:txBody>
                    <a:bodyPr/>
                    <a:lstStyle/>
                    <a:p>
                      <a:r>
                        <a:rPr lang="en-US" dirty="0"/>
                        <a:t>F9 v1.1 B1015</a:t>
                      </a:r>
                    </a:p>
                  </a:txBody>
                  <a:tcPr/>
                </a:tc>
                <a:tc>
                  <a:txBody>
                    <a:bodyPr/>
                    <a:lstStyle/>
                    <a:p>
                      <a:r>
                        <a:rPr lang="en-US" dirty="0"/>
                        <a:t>CCAFS LC-40</a:t>
                      </a:r>
                    </a:p>
                  </a:txBody>
                  <a:tcPr/>
                </a:tc>
                <a:extLst>
                  <a:ext uri="{0D108BD9-81ED-4DB2-BD59-A6C34878D82A}">
                    <a16:rowId xmlns:a16="http://schemas.microsoft.com/office/drawing/2014/main" val="383131299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15441" cy="460158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of all landing outcomes between the date 2010-06-04 and 2017-03-20: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view of data alerts us that “No attempt” must be taken in account.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5">
            <a:extLst>
              <a:ext uri="{FF2B5EF4-FFF2-40B4-BE49-F238E27FC236}">
                <a16:creationId xmlns:a16="http://schemas.microsoft.com/office/drawing/2014/main" id="{80B54AC2-20EA-9796-BF0C-EF082A9FBF8C}"/>
              </a:ext>
            </a:extLst>
          </p:cNvPr>
          <p:cNvGraphicFramePr>
            <a:graphicFrameLocks noGrp="1"/>
          </p:cNvGraphicFramePr>
          <p:nvPr>
            <p:extLst>
              <p:ext uri="{D42A27DB-BD31-4B8C-83A1-F6EECF244321}">
                <p14:modId xmlns:p14="http://schemas.microsoft.com/office/powerpoint/2010/main" val="1013170478"/>
              </p:ext>
            </p:extLst>
          </p:nvPr>
        </p:nvGraphicFramePr>
        <p:xfrm>
          <a:off x="1112874" y="2457638"/>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08217290"/>
                    </a:ext>
                  </a:extLst>
                </a:gridCol>
                <a:gridCol w="4064000">
                  <a:extLst>
                    <a:ext uri="{9D8B030D-6E8A-4147-A177-3AD203B41FA5}">
                      <a16:colId xmlns:a16="http://schemas.microsoft.com/office/drawing/2014/main" val="2994092277"/>
                    </a:ext>
                  </a:extLst>
                </a:gridCol>
              </a:tblGrid>
              <a:tr h="370840">
                <a:tc>
                  <a:txBody>
                    <a:bodyPr/>
                    <a:lstStyle/>
                    <a:p>
                      <a:r>
                        <a:rPr lang="en-US" dirty="0"/>
                        <a:t>Landing Outcome </a:t>
                      </a:r>
                    </a:p>
                  </a:txBody>
                  <a:tcPr/>
                </a:tc>
                <a:tc>
                  <a:txBody>
                    <a:bodyPr/>
                    <a:lstStyle/>
                    <a:p>
                      <a:r>
                        <a:rPr lang="en-US" dirty="0"/>
                        <a:t>Occurrences</a:t>
                      </a:r>
                    </a:p>
                  </a:txBody>
                  <a:tcPr/>
                </a:tc>
                <a:extLst>
                  <a:ext uri="{0D108BD9-81ED-4DB2-BD59-A6C34878D82A}">
                    <a16:rowId xmlns:a16="http://schemas.microsoft.com/office/drawing/2014/main" val="399208436"/>
                  </a:ext>
                </a:extLst>
              </a:tr>
              <a:tr h="370840">
                <a:tc>
                  <a:txBody>
                    <a:bodyPr/>
                    <a:lstStyle/>
                    <a:p>
                      <a:r>
                        <a:rPr lang="en-US" dirty="0"/>
                        <a:t>No attempt </a:t>
                      </a:r>
                    </a:p>
                  </a:txBody>
                  <a:tcPr/>
                </a:tc>
                <a:tc>
                  <a:txBody>
                    <a:bodyPr/>
                    <a:lstStyle/>
                    <a:p>
                      <a:r>
                        <a:rPr lang="en-US" dirty="0"/>
                        <a:t>10</a:t>
                      </a:r>
                    </a:p>
                  </a:txBody>
                  <a:tcPr/>
                </a:tc>
                <a:extLst>
                  <a:ext uri="{0D108BD9-81ED-4DB2-BD59-A6C34878D82A}">
                    <a16:rowId xmlns:a16="http://schemas.microsoft.com/office/drawing/2014/main" val="620872212"/>
                  </a:ext>
                </a:extLst>
              </a:tr>
              <a:tr h="370840">
                <a:tc>
                  <a:txBody>
                    <a:bodyPr/>
                    <a:lstStyle/>
                    <a:p>
                      <a:r>
                        <a:rPr lang="en-US" dirty="0"/>
                        <a:t>Failure (drone ship) </a:t>
                      </a:r>
                    </a:p>
                  </a:txBody>
                  <a:tcPr/>
                </a:tc>
                <a:tc>
                  <a:txBody>
                    <a:bodyPr/>
                    <a:lstStyle/>
                    <a:p>
                      <a:r>
                        <a:rPr lang="en-US" dirty="0"/>
                        <a:t>5</a:t>
                      </a:r>
                    </a:p>
                  </a:txBody>
                  <a:tcPr/>
                </a:tc>
                <a:extLst>
                  <a:ext uri="{0D108BD9-81ED-4DB2-BD59-A6C34878D82A}">
                    <a16:rowId xmlns:a16="http://schemas.microsoft.com/office/drawing/2014/main" val="337704138"/>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3658069582"/>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1914210737"/>
                  </a:ext>
                </a:extLst>
              </a:tr>
              <a:tr h="370840">
                <a:tc>
                  <a:txBody>
                    <a:bodyPr/>
                    <a:lstStyle/>
                    <a:p>
                      <a:r>
                        <a:rPr lang="en-US" dirty="0"/>
                        <a:t>Success (ground pad) </a:t>
                      </a:r>
                    </a:p>
                  </a:txBody>
                  <a:tcPr/>
                </a:tc>
                <a:tc>
                  <a:txBody>
                    <a:bodyPr/>
                    <a:lstStyle/>
                    <a:p>
                      <a:r>
                        <a:rPr lang="en-US" dirty="0"/>
                        <a:t>3</a:t>
                      </a:r>
                    </a:p>
                  </a:txBody>
                  <a:tcPr/>
                </a:tc>
                <a:extLst>
                  <a:ext uri="{0D108BD9-81ED-4DB2-BD59-A6C34878D82A}">
                    <a16:rowId xmlns:a16="http://schemas.microsoft.com/office/drawing/2014/main" val="848413083"/>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2386462295"/>
                  </a:ext>
                </a:extLst>
              </a:tr>
              <a:tr h="370840">
                <a:tc>
                  <a:txBody>
                    <a:bodyPr/>
                    <a:lstStyle/>
                    <a:p>
                      <a:r>
                        <a:rPr lang="en-US" dirty="0"/>
                        <a:t>Uncontrolled (ocean) </a:t>
                      </a:r>
                    </a:p>
                  </a:txBody>
                  <a:tcPr/>
                </a:tc>
                <a:tc>
                  <a:txBody>
                    <a:bodyPr/>
                    <a:lstStyle/>
                    <a:p>
                      <a:r>
                        <a:rPr lang="en-US" dirty="0"/>
                        <a:t>2</a:t>
                      </a:r>
                    </a:p>
                  </a:txBody>
                  <a:tcPr/>
                </a:tc>
                <a:extLst>
                  <a:ext uri="{0D108BD9-81ED-4DB2-BD59-A6C34878D82A}">
                    <a16:rowId xmlns:a16="http://schemas.microsoft.com/office/drawing/2014/main" val="4263134197"/>
                  </a:ext>
                </a:extLst>
              </a:tr>
              <a:tr h="370840">
                <a:tc>
                  <a:txBody>
                    <a:bodyPr/>
                    <a:lstStyle/>
                    <a:p>
                      <a:r>
                        <a:rPr lang="en-US" dirty="0"/>
                        <a:t>Precluded (drone ship)</a:t>
                      </a:r>
                    </a:p>
                  </a:txBody>
                  <a:tcPr/>
                </a:tc>
                <a:tc>
                  <a:txBody>
                    <a:bodyPr/>
                    <a:lstStyle/>
                    <a:p>
                      <a:r>
                        <a:rPr lang="en-US" dirty="0"/>
                        <a:t>1</a:t>
                      </a:r>
                    </a:p>
                  </a:txBody>
                  <a:tcPr/>
                </a:tc>
                <a:extLst>
                  <a:ext uri="{0D108BD9-81ED-4DB2-BD59-A6C34878D82A}">
                    <a16:rowId xmlns:a16="http://schemas.microsoft.com/office/drawing/2014/main" val="359924491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497468"/>
            <a:ext cx="9745589" cy="82188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near sea, probably by safety, but not too far from roads and railroads.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27A06AD6-FF17-4086-D080-5A921ACAF7E6}"/>
              </a:ext>
            </a:extLst>
          </p:cNvPr>
          <p:cNvPicPr>
            <a:picLocks noChangeAspect="1"/>
          </p:cNvPicPr>
          <p:nvPr/>
        </p:nvPicPr>
        <p:blipFill>
          <a:blip r:embed="rId3"/>
          <a:stretch>
            <a:fillRect/>
          </a:stretch>
        </p:blipFill>
        <p:spPr>
          <a:xfrm>
            <a:off x="2678134" y="1371421"/>
            <a:ext cx="6835732" cy="411515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Example of KSC LC-39A launch site launch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Green markers indicate successful and red ones indicate failure.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4" name="Picture 3">
            <a:extLst>
              <a:ext uri="{FF2B5EF4-FFF2-40B4-BE49-F238E27FC236}">
                <a16:creationId xmlns:a16="http://schemas.microsoft.com/office/drawing/2014/main" id="{92ECAB45-8B0B-7D09-81FC-E93650D5B846}"/>
              </a:ext>
            </a:extLst>
          </p:cNvPr>
          <p:cNvPicPr>
            <a:picLocks noChangeAspect="1"/>
          </p:cNvPicPr>
          <p:nvPr/>
        </p:nvPicPr>
        <p:blipFill>
          <a:blip r:embed="rId3"/>
          <a:stretch>
            <a:fillRect/>
          </a:stretch>
        </p:blipFill>
        <p:spPr>
          <a:xfrm>
            <a:off x="1836448" y="2534829"/>
            <a:ext cx="8382726" cy="278154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EC734671-F28E-DF81-27D9-6C05017BD64C}"/>
              </a:ext>
            </a:extLst>
          </p:cNvPr>
          <p:cNvSpPr txBox="1"/>
          <p:nvPr/>
        </p:nvSpPr>
        <p:spPr>
          <a:xfrm>
            <a:off x="1007434" y="2433842"/>
            <a:ext cx="10350748" cy="1631216"/>
          </a:xfrm>
          <a:prstGeom prst="rect">
            <a:avLst/>
          </a:prstGeom>
          <a:noFill/>
        </p:spPr>
        <p:txBody>
          <a:bodyPr wrap="square">
            <a:spAutoFit/>
          </a:bodyPr>
          <a:lstStyle/>
          <a:p>
            <a:pPr marL="342900" indent="-342900">
              <a:buFont typeface="Wingdings" panose="05000000000000000000" pitchFamily="2" charset="2"/>
              <a:buChar char="Ø"/>
            </a:pPr>
            <a:r>
              <a:rPr lang="en-US" sz="2000" dirty="0"/>
              <a:t>The objective is to evaluate the viability of the new company Space Y to compete with Space X.</a:t>
            </a:r>
          </a:p>
          <a:p>
            <a:pPr marL="342900" indent="-342900">
              <a:buFont typeface="Wingdings" panose="05000000000000000000" pitchFamily="2" charset="2"/>
              <a:buChar char="Ø"/>
            </a:pPr>
            <a:r>
              <a:rPr lang="en-US" sz="2000" dirty="0"/>
              <a:t>Desirable answers:</a:t>
            </a:r>
          </a:p>
          <a:p>
            <a:pPr lvl="1"/>
            <a:r>
              <a:rPr lang="en-US" sz="2000" dirty="0"/>
              <a:t>• The best way to estimate the total cost for launches, by predicting successful landings of the</a:t>
            </a:r>
          </a:p>
          <a:p>
            <a:pPr lvl="1"/>
            <a:r>
              <a:rPr lang="en-US" sz="2000" dirty="0"/>
              <a:t>first stage of rockets.</a:t>
            </a:r>
          </a:p>
          <a:p>
            <a:pPr lvl="1"/>
            <a:r>
              <a:rPr lang="en-US" sz="2000" dirty="0"/>
              <a:t>• Where is the best place to make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51898"/>
            <a:ext cx="10687962" cy="9674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KSC LC-39A has good logistics aspects, being near railroad and road and relatively far from inhabited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p>
        </p:txBody>
      </p:sp>
      <p:pic>
        <p:nvPicPr>
          <p:cNvPr id="4" name="Picture 3">
            <a:extLst>
              <a:ext uri="{FF2B5EF4-FFF2-40B4-BE49-F238E27FC236}">
                <a16:creationId xmlns:a16="http://schemas.microsoft.com/office/drawing/2014/main" id="{BF44090D-9CBF-4E20-9577-7B612DF5CA0F}"/>
              </a:ext>
            </a:extLst>
          </p:cNvPr>
          <p:cNvPicPr>
            <a:picLocks noChangeAspect="1"/>
          </p:cNvPicPr>
          <p:nvPr/>
        </p:nvPicPr>
        <p:blipFill>
          <a:blip r:embed="rId3"/>
          <a:stretch>
            <a:fillRect/>
          </a:stretch>
        </p:blipFill>
        <p:spPr>
          <a:xfrm>
            <a:off x="3581727" y="1512404"/>
            <a:ext cx="4709568" cy="383319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94813"/>
            <a:ext cx="9745589" cy="71571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place from where launches are done seems to be a very important factor of success of missions.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B7512596-6A10-9FBA-C68B-B616846AD85C}"/>
              </a:ext>
            </a:extLst>
          </p:cNvPr>
          <p:cNvPicPr>
            <a:picLocks noChangeAspect="1"/>
          </p:cNvPicPr>
          <p:nvPr/>
        </p:nvPicPr>
        <p:blipFill>
          <a:blip r:embed="rId3"/>
          <a:stretch>
            <a:fillRect/>
          </a:stretch>
        </p:blipFill>
        <p:spPr>
          <a:xfrm>
            <a:off x="2686936" y="1369260"/>
            <a:ext cx="5904171" cy="406067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01299"/>
            <a:ext cx="10551583" cy="6250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76.9% of launches are successful in this site.</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pic>
        <p:nvPicPr>
          <p:cNvPr id="4" name="Picture 3">
            <a:extLst>
              <a:ext uri="{FF2B5EF4-FFF2-40B4-BE49-F238E27FC236}">
                <a16:creationId xmlns:a16="http://schemas.microsoft.com/office/drawing/2014/main" id="{9965E6D9-D874-1C3D-2B00-8C6C62408E64}"/>
              </a:ext>
            </a:extLst>
          </p:cNvPr>
          <p:cNvPicPr>
            <a:picLocks noChangeAspect="1"/>
          </p:cNvPicPr>
          <p:nvPr/>
        </p:nvPicPr>
        <p:blipFill>
          <a:blip r:embed="rId3"/>
          <a:stretch>
            <a:fillRect/>
          </a:stretch>
        </p:blipFill>
        <p:spPr>
          <a:xfrm>
            <a:off x="2606971" y="1447127"/>
            <a:ext cx="5920341" cy="394479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77343"/>
            <a:ext cx="10414662"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under 6,000kg and FT boosters are the most successful combination.</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9" name="Picture 8">
            <a:extLst>
              <a:ext uri="{FF2B5EF4-FFF2-40B4-BE49-F238E27FC236}">
                <a16:creationId xmlns:a16="http://schemas.microsoft.com/office/drawing/2014/main" id="{D4831AB5-8982-A142-796A-4749762C6609}"/>
              </a:ext>
            </a:extLst>
          </p:cNvPr>
          <p:cNvPicPr>
            <a:picLocks noChangeAspect="1"/>
          </p:cNvPicPr>
          <p:nvPr/>
        </p:nvPicPr>
        <p:blipFill>
          <a:blip r:embed="rId3"/>
          <a:stretch>
            <a:fillRect/>
          </a:stretch>
        </p:blipFill>
        <p:spPr>
          <a:xfrm>
            <a:off x="2683576" y="1664816"/>
            <a:ext cx="6824848" cy="381170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77343"/>
            <a:ext cx="10414662"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There’s not enough data to estimate risk of launches over 7,000kg.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4E26999D-1800-8C1A-8743-94657CB095FE}"/>
              </a:ext>
            </a:extLst>
          </p:cNvPr>
          <p:cNvPicPr>
            <a:picLocks noChangeAspect="1"/>
          </p:cNvPicPr>
          <p:nvPr/>
        </p:nvPicPr>
        <p:blipFill>
          <a:blip r:embed="rId3"/>
          <a:stretch>
            <a:fillRect/>
          </a:stretch>
        </p:blipFill>
        <p:spPr>
          <a:xfrm>
            <a:off x="2648965" y="1497328"/>
            <a:ext cx="6894070" cy="3863343"/>
          </a:xfrm>
          <a:prstGeom prst="rect">
            <a:avLst/>
          </a:prstGeom>
        </p:spPr>
      </p:pic>
    </p:spTree>
    <p:extLst>
      <p:ext uri="{BB962C8B-B14F-4D97-AF65-F5344CB8AC3E}">
        <p14:creationId xmlns:p14="http://schemas.microsoft.com/office/powerpoint/2010/main" val="3742683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730700"/>
            <a:ext cx="5325989" cy="267063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Four classification models were tested, and their accuracies are plotted beside.</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model with the highest classification accuracy is Decision Tree Classifier, which has accuracies over than 87%.</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77ED491-B83B-30D0-DF91-7B7FF2F35792}"/>
              </a:ext>
            </a:extLst>
          </p:cNvPr>
          <p:cNvPicPr>
            <a:picLocks noChangeAspect="1"/>
          </p:cNvPicPr>
          <p:nvPr/>
        </p:nvPicPr>
        <p:blipFill>
          <a:blip r:embed="rId3"/>
          <a:stretch>
            <a:fillRect/>
          </a:stretch>
        </p:blipFill>
        <p:spPr>
          <a:xfrm>
            <a:off x="6588384" y="2011557"/>
            <a:ext cx="4619945" cy="338978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5192896"/>
            <a:ext cx="9820017" cy="8326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Decision Tree Classifier proves its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Decision Tree Classifier</a:t>
            </a:r>
            <a:endParaRPr lang="en-US" dirty="0">
              <a:solidFill>
                <a:srgbClr val="0B49CB"/>
              </a:solidFill>
            </a:endParaRPr>
          </a:p>
        </p:txBody>
      </p:sp>
      <p:pic>
        <p:nvPicPr>
          <p:cNvPr id="3" name="Picture 2">
            <a:extLst>
              <a:ext uri="{FF2B5EF4-FFF2-40B4-BE49-F238E27FC236}">
                <a16:creationId xmlns:a16="http://schemas.microsoft.com/office/drawing/2014/main" id="{2F2FEB7F-199B-54BD-08E3-FBD2DA2C3ED0}"/>
              </a:ext>
            </a:extLst>
          </p:cNvPr>
          <p:cNvPicPr>
            <a:picLocks noChangeAspect="1"/>
          </p:cNvPicPr>
          <p:nvPr/>
        </p:nvPicPr>
        <p:blipFill>
          <a:blip r:embed="rId3"/>
          <a:stretch>
            <a:fillRect/>
          </a:stretch>
        </p:blipFill>
        <p:spPr>
          <a:xfrm>
            <a:off x="3746289" y="1553801"/>
            <a:ext cx="4699422" cy="35604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sources were analyzed, refining conclusions along the process.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best launch site is KSC LC-39A.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Launches above 7,000kg are less risky.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Although most of mission outcomes are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successful, successful landing outcomes seem to improve over time, according the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evolution of processes and rockets.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Decision Tree Classifier can be used to predict successful landings and increase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700082"/>
            <a:ext cx="10515600" cy="16811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an improvement for model tests, it’s important to set a value to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err="1">
                <a:solidFill>
                  <a:schemeClr val="bg1">
                    <a:lumMod val="50000"/>
                  </a:schemeClr>
                </a:solidFill>
                <a:latin typeface="Abadi" panose="020B0604020104020204" pitchFamily="34" charset="0"/>
              </a:rPr>
              <a:t>np.random.seed</a:t>
            </a:r>
            <a:r>
              <a:rPr lang="en-US" sz="2200" dirty="0">
                <a:solidFill>
                  <a:schemeClr val="bg1">
                    <a:lumMod val="50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variable.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Please check the screenshots.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410371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buFont typeface="Wingdings" panose="05000000000000000000" pitchFamily="2" charset="2"/>
              <a:buChar char="Ø"/>
            </a:pPr>
            <a:r>
              <a:rPr lang="en-US" sz="8000" dirty="0">
                <a:solidFill>
                  <a:schemeClr val="accent3">
                    <a:lumMod val="25000"/>
                  </a:schemeClr>
                </a:solidFill>
                <a:latin typeface="Abadi"/>
              </a:rPr>
              <a:t> Data collection methodology:</a:t>
            </a:r>
          </a:p>
          <a:p>
            <a:pPr lvl="1">
              <a:lnSpc>
                <a:spcPct val="120000"/>
              </a:lnSpc>
              <a:spcBef>
                <a:spcPts val="1400"/>
              </a:spcBef>
            </a:pPr>
            <a:r>
              <a:rPr lang="en-US" sz="7200" dirty="0">
                <a:solidFill>
                  <a:schemeClr val="bg2">
                    <a:lumMod val="50000"/>
                  </a:schemeClr>
                </a:solidFill>
                <a:latin typeface="Abadi"/>
              </a:rPr>
              <a:t>Data from Space X was obtained from 2 sources:</a:t>
            </a:r>
          </a:p>
          <a:p>
            <a:pPr marL="914400" lvl="2" indent="0">
              <a:lnSpc>
                <a:spcPct val="120000"/>
              </a:lnSpc>
              <a:spcBef>
                <a:spcPts val="1400"/>
              </a:spcBef>
              <a:buNone/>
            </a:pPr>
            <a:r>
              <a:rPr lang="en-US" sz="7200" dirty="0">
                <a:solidFill>
                  <a:schemeClr val="bg2">
                    <a:lumMod val="50000"/>
                  </a:schemeClr>
                </a:solidFill>
                <a:latin typeface="Abadi"/>
              </a:rPr>
              <a:t>• Space X API (https://api.spacexdata.com/v4/rockets/)</a:t>
            </a:r>
          </a:p>
          <a:p>
            <a:pPr marL="914400" lvl="2" indent="0">
              <a:lnSpc>
                <a:spcPct val="120000"/>
              </a:lnSpc>
              <a:spcBef>
                <a:spcPts val="1400"/>
              </a:spcBef>
              <a:buNone/>
            </a:pPr>
            <a:r>
              <a:rPr lang="en-US" sz="7200" dirty="0">
                <a:solidFill>
                  <a:schemeClr val="bg2">
                    <a:lumMod val="50000"/>
                  </a:schemeClr>
                </a:solidFill>
                <a:latin typeface="Abadi"/>
              </a:rPr>
              <a:t>• </a:t>
            </a:r>
            <a:r>
              <a:rPr lang="en-US" sz="7200" dirty="0" err="1">
                <a:solidFill>
                  <a:schemeClr val="bg2">
                    <a:lumMod val="50000"/>
                  </a:schemeClr>
                </a:solidFill>
                <a:latin typeface="Abadi"/>
              </a:rPr>
              <a:t>WebScraping</a:t>
            </a:r>
            <a:r>
              <a:rPr lang="en-US" sz="7200" dirty="0">
                <a:solidFill>
                  <a:schemeClr val="bg2">
                    <a:lumMod val="50000"/>
                  </a:schemeClr>
                </a:solidFill>
                <a:latin typeface="Abadi"/>
              </a:rPr>
              <a:t> (</a:t>
            </a:r>
            <a:r>
              <a:rPr lang="en-US" sz="7200" dirty="0">
                <a:solidFill>
                  <a:schemeClr val="bg2">
                    <a:lumMod val="50000"/>
                  </a:schemeClr>
                </a:solidFill>
                <a:latin typeface="Abadi"/>
                <a:hlinkClick r:id="rId4"/>
              </a:rPr>
              <a:t>https://en.wikipedia.org/wiki/List_of_Falcon/_9/_and_Falcon_Heavy_launches</a:t>
            </a:r>
            <a:r>
              <a:rPr lang="en-US" sz="7200" dirty="0">
                <a:solidFill>
                  <a:schemeClr val="bg2">
                    <a:lumMod val="50000"/>
                  </a:schemeClr>
                </a:solidFill>
                <a:latin typeface="Abadi"/>
              </a:rPr>
              <a:t>)</a:t>
            </a:r>
          </a:p>
          <a:p>
            <a:pPr>
              <a:lnSpc>
                <a:spcPct val="120000"/>
              </a:lnSpc>
              <a:spcBef>
                <a:spcPts val="1400"/>
              </a:spcBef>
              <a:buFont typeface="Wingdings" panose="05000000000000000000" pitchFamily="2" charset="2"/>
              <a:buChar char="Ø"/>
            </a:pPr>
            <a:r>
              <a:rPr lang="en-US" sz="8000" dirty="0">
                <a:solidFill>
                  <a:schemeClr val="accent3">
                    <a:lumMod val="25000"/>
                  </a:schemeClr>
                </a:solidFill>
                <a:latin typeface="Abadi"/>
              </a:rPr>
              <a:t> Perform data wrangling</a:t>
            </a:r>
          </a:p>
          <a:p>
            <a:pPr lvl="1">
              <a:lnSpc>
                <a:spcPct val="120000"/>
              </a:lnSpc>
              <a:spcBef>
                <a:spcPts val="1400"/>
              </a:spcBef>
            </a:pPr>
            <a:r>
              <a:rPr lang="en-US" sz="7200" dirty="0">
                <a:solidFill>
                  <a:schemeClr val="bg2">
                    <a:lumMod val="50000"/>
                  </a:schemeClr>
                </a:solidFill>
                <a:latin typeface="Abadi"/>
              </a:rPr>
              <a:t>Collected data was enriched by creating a landing outcome label based on outcome data</a:t>
            </a:r>
          </a:p>
          <a:p>
            <a:pPr marL="457200" lvl="1" indent="0">
              <a:lnSpc>
                <a:spcPct val="120000"/>
              </a:lnSpc>
              <a:spcBef>
                <a:spcPts val="1400"/>
              </a:spcBef>
              <a:buNone/>
            </a:pPr>
            <a:r>
              <a:rPr lang="en-US" sz="7200" dirty="0">
                <a:solidFill>
                  <a:schemeClr val="bg2">
                    <a:lumMod val="50000"/>
                  </a:schemeClr>
                </a:solidFill>
                <a:latin typeface="Abadi"/>
              </a:rPr>
              <a:t>after summarizing and analyzing features</a:t>
            </a:r>
            <a:r>
              <a:rPr lang="en-US" sz="7200" dirty="0">
                <a:solidFill>
                  <a:schemeClr val="accent3">
                    <a:lumMod val="25000"/>
                  </a:schemeClr>
                </a:solidFill>
                <a:latin typeface="Abadi"/>
              </a:rPr>
              <a: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35550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buFont typeface="Wingdings" panose="05000000000000000000" pitchFamily="2" charset="2"/>
              <a:buChar char="Ø"/>
            </a:pPr>
            <a:r>
              <a:rPr lang="en-US" sz="2000" dirty="0">
                <a:solidFill>
                  <a:schemeClr val="accent3">
                    <a:lumMod val="25000"/>
                  </a:schemeClr>
                </a:solidFill>
                <a:latin typeface="Abadi"/>
              </a:rPr>
              <a:t> Perform exploratory data analysis (EDA) using visualization and SQL</a:t>
            </a:r>
          </a:p>
          <a:p>
            <a:pPr>
              <a:lnSpc>
                <a:spcPct val="120000"/>
              </a:lnSpc>
              <a:spcBef>
                <a:spcPts val="1400"/>
              </a:spcBef>
              <a:buFont typeface="Wingdings" panose="05000000000000000000" pitchFamily="2" charset="2"/>
              <a:buChar char="Ø"/>
            </a:pPr>
            <a:r>
              <a:rPr lang="en-US" sz="2000" dirty="0">
                <a:solidFill>
                  <a:schemeClr val="accent3">
                    <a:lumMod val="25000"/>
                  </a:schemeClr>
                </a:solidFill>
                <a:latin typeface="Abadi"/>
              </a:rPr>
              <a:t> 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20000"/>
              </a:lnSpc>
              <a:spcBef>
                <a:spcPts val="1400"/>
              </a:spcBef>
              <a:buFont typeface="Wingdings" panose="05000000000000000000" pitchFamily="2" charset="2"/>
              <a:buChar char="Ø"/>
            </a:pPr>
            <a:r>
              <a:rPr lang="en-US" sz="2000" dirty="0">
                <a:solidFill>
                  <a:schemeClr val="accent3">
                    <a:lumMod val="25000"/>
                  </a:schemeClr>
                </a:solidFill>
                <a:latin typeface="Abadi"/>
              </a:rPr>
              <a:t> Perform predictive analysis using classification models</a:t>
            </a:r>
          </a:p>
          <a:p>
            <a:pPr lvl="1">
              <a:lnSpc>
                <a:spcPct val="120000"/>
              </a:lnSpc>
              <a:spcBef>
                <a:spcPts val="1400"/>
              </a:spcBef>
              <a:buFont typeface="Arial" panose="020B0604020202020204" pitchFamily="34" charset="0"/>
              <a:buChar char="•"/>
            </a:pPr>
            <a:r>
              <a:rPr lang="en-US" sz="18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925026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2776855"/>
          </a:xfrm>
          <a:prstGeom prst="rect">
            <a:avLst/>
          </a:prstGeom>
        </p:spPr>
        <p:txBody>
          <a:bodyPr/>
          <a:lstStyle/>
          <a:p>
            <a:pPr marL="0" indent="0">
              <a:buNone/>
            </a:pPr>
            <a:r>
              <a:rPr lang="en-US" sz="2200" dirty="0"/>
              <a:t>• Data sets were collected from Space X API (</a:t>
            </a:r>
            <a:r>
              <a:rPr lang="en-US" sz="2200" dirty="0">
                <a:hlinkClick r:id="rId3"/>
              </a:rPr>
              <a:t>https://api.spacexdata.com/v4/rockets/</a:t>
            </a:r>
            <a:r>
              <a:rPr lang="en-US" sz="2200" dirty="0"/>
              <a:t>)</a:t>
            </a:r>
          </a:p>
          <a:p>
            <a:pPr marL="0" indent="0">
              <a:buNone/>
            </a:pPr>
            <a:r>
              <a:rPr lang="en-US" sz="2200" dirty="0"/>
              <a:t>and from Wikipedia</a:t>
            </a:r>
          </a:p>
          <a:p>
            <a:pPr marL="0" indent="0">
              <a:buNone/>
            </a:pPr>
            <a:r>
              <a:rPr lang="en-US" sz="2200" dirty="0"/>
              <a:t>(</a:t>
            </a:r>
            <a:r>
              <a:rPr lang="en-US" sz="2200" dirty="0">
                <a:hlinkClick r:id="rId4"/>
              </a:rPr>
              <a:t>https://en.wikipedia.org/wiki/List_of_Falcon/_9/_and_Falcon_Heavy_launches</a:t>
            </a:r>
            <a:r>
              <a:rPr lang="en-US" sz="2200" dirty="0"/>
              <a:t>),</a:t>
            </a:r>
          </a:p>
          <a:p>
            <a:pPr marL="0" indent="0">
              <a:buNone/>
            </a:pPr>
            <a:r>
              <a:rPr lang="en-US" sz="2200" dirty="0"/>
              <a:t>using web scraping technics.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4640263" cy="294189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offers a public API from where data can be obtained and then used.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API was used according to the flowchart beside and then data is persisted.</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6">
            <a:extLst>
              <a:ext uri="{FF2B5EF4-FFF2-40B4-BE49-F238E27FC236}">
                <a16:creationId xmlns:a16="http://schemas.microsoft.com/office/drawing/2014/main" id="{78007EAB-C040-B681-761A-A87694D1790C}"/>
              </a:ext>
            </a:extLst>
          </p:cNvPr>
          <p:cNvSpPr/>
          <p:nvPr/>
        </p:nvSpPr>
        <p:spPr>
          <a:xfrm>
            <a:off x="8240231" y="1762605"/>
            <a:ext cx="2232838" cy="935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API and</a:t>
            </a:r>
          </a:p>
          <a:p>
            <a:pPr algn="ctr"/>
            <a:r>
              <a:rPr lang="en-US" dirty="0"/>
              <a:t>parse the SpaceX</a:t>
            </a:r>
          </a:p>
          <a:p>
            <a:pPr algn="ctr"/>
            <a:r>
              <a:rPr lang="en-US" dirty="0"/>
              <a:t>launch data</a:t>
            </a:r>
          </a:p>
        </p:txBody>
      </p:sp>
      <p:sp>
        <p:nvSpPr>
          <p:cNvPr id="8" name="Rectangle 7">
            <a:extLst>
              <a:ext uri="{FF2B5EF4-FFF2-40B4-BE49-F238E27FC236}">
                <a16:creationId xmlns:a16="http://schemas.microsoft.com/office/drawing/2014/main" id="{623E7220-CA6D-B518-EB9A-3205CD4F6FD0}"/>
              </a:ext>
            </a:extLst>
          </p:cNvPr>
          <p:cNvSpPr/>
          <p:nvPr/>
        </p:nvSpPr>
        <p:spPr>
          <a:xfrm>
            <a:off x="8240231" y="3485358"/>
            <a:ext cx="2232838" cy="935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data to only</a:t>
            </a:r>
          </a:p>
          <a:p>
            <a:pPr algn="ctr"/>
            <a:r>
              <a:rPr lang="en-US" dirty="0"/>
              <a:t>include Falcon 9</a:t>
            </a:r>
          </a:p>
          <a:p>
            <a:pPr algn="ctr"/>
            <a:r>
              <a:rPr lang="en-US" dirty="0"/>
              <a:t>launches</a:t>
            </a:r>
          </a:p>
        </p:txBody>
      </p:sp>
      <p:sp>
        <p:nvSpPr>
          <p:cNvPr id="9" name="Rectangle 8">
            <a:extLst>
              <a:ext uri="{FF2B5EF4-FFF2-40B4-BE49-F238E27FC236}">
                <a16:creationId xmlns:a16="http://schemas.microsoft.com/office/drawing/2014/main" id="{AC4BA9E6-04F5-EFD3-C09A-3712362E5745}"/>
              </a:ext>
            </a:extLst>
          </p:cNvPr>
          <p:cNvSpPr/>
          <p:nvPr/>
        </p:nvSpPr>
        <p:spPr>
          <a:xfrm>
            <a:off x="8240231" y="5095929"/>
            <a:ext cx="2232838" cy="935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Deal with Missing</a:t>
            </a:r>
          </a:p>
          <a:p>
            <a:pPr algn="ctr"/>
            <a:r>
              <a:rPr lang="en-US" dirty="0"/>
              <a:t>Values</a:t>
            </a:r>
          </a:p>
        </p:txBody>
      </p:sp>
      <p:sp>
        <p:nvSpPr>
          <p:cNvPr id="10" name="Arrow: Down 9">
            <a:extLst>
              <a:ext uri="{FF2B5EF4-FFF2-40B4-BE49-F238E27FC236}">
                <a16:creationId xmlns:a16="http://schemas.microsoft.com/office/drawing/2014/main" id="{C68CFCF8-51FC-844B-8104-C4C104E43843}"/>
              </a:ext>
            </a:extLst>
          </p:cNvPr>
          <p:cNvSpPr/>
          <p:nvPr/>
        </p:nvSpPr>
        <p:spPr>
          <a:xfrm>
            <a:off x="9069572" y="2858789"/>
            <a:ext cx="484632" cy="513853"/>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06F80084-998D-7ABF-821E-3A71C45A6B96}"/>
              </a:ext>
            </a:extLst>
          </p:cNvPr>
          <p:cNvSpPr/>
          <p:nvPr/>
        </p:nvSpPr>
        <p:spPr>
          <a:xfrm>
            <a:off x="9069572" y="4483856"/>
            <a:ext cx="484632" cy="513853"/>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044D8CB-630E-FE00-D331-E7E66F4644DD}"/>
              </a:ext>
            </a:extLst>
          </p:cNvPr>
          <p:cNvSpPr txBox="1"/>
          <p:nvPr/>
        </p:nvSpPr>
        <p:spPr>
          <a:xfrm>
            <a:off x="734028" y="5390707"/>
            <a:ext cx="6687498"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Source code: </a:t>
            </a:r>
            <a:r>
              <a:rPr lang="en-US" dirty="0">
                <a:hlinkClick r:id="rId3"/>
              </a:rPr>
              <a:t>https://github.com/Thettps0421/Applied_Data_Science_Capstone_Final_Assignment/blob/main/Data%20Collection%20API.ipynb</a:t>
            </a:r>
            <a:endParaRPr lang="en-US"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415</TotalTime>
  <Words>2696</Words>
  <Application>Microsoft Office PowerPoint</Application>
  <PresentationFormat>Widescreen</PresentationFormat>
  <Paragraphs>470</Paragraphs>
  <Slides>51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The Trinh</cp:lastModifiedBy>
  <cp:revision>202</cp:revision>
  <dcterms:created xsi:type="dcterms:W3CDTF">2021-04-29T18:58:34Z</dcterms:created>
  <dcterms:modified xsi:type="dcterms:W3CDTF">2023-09-17T19:00:07Z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